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97" r:id="rId5"/>
    <p:sldId id="2142532891" r:id="rId6"/>
    <p:sldId id="2142532897" r:id="rId7"/>
    <p:sldId id="2142532888" r:id="rId8"/>
    <p:sldId id="256" r:id="rId9"/>
    <p:sldId id="2142532905" r:id="rId10"/>
    <p:sldId id="2142532906" r:id="rId11"/>
    <p:sldId id="2142532907" r:id="rId12"/>
    <p:sldId id="2142532904" r:id="rId13"/>
    <p:sldId id="2142532890" r:id="rId14"/>
    <p:sldId id="2142532868" r:id="rId15"/>
    <p:sldId id="2142532874" r:id="rId16"/>
    <p:sldId id="2142532889" r:id="rId17"/>
    <p:sldId id="2142532900" r:id="rId18"/>
    <p:sldId id="2142532899" r:id="rId19"/>
    <p:sldId id="2642" r:id="rId20"/>
    <p:sldId id="2142532878" r:id="rId21"/>
    <p:sldId id="2142532880" r:id="rId22"/>
    <p:sldId id="2142532871" r:id="rId23"/>
    <p:sldId id="260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899B"/>
    <a:srgbClr val="C72B48"/>
    <a:srgbClr val="3B7D23"/>
    <a:srgbClr val="00B0F0"/>
    <a:srgbClr val="7030A0"/>
    <a:srgbClr val="D86ECC"/>
    <a:srgbClr val="00B050"/>
    <a:srgbClr val="4E95D9"/>
    <a:srgbClr val="92D05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1" autoAdjust="0"/>
    <p:restoredTop sz="96247" autoAdjust="0"/>
  </p:normalViewPr>
  <p:slideViewPr>
    <p:cSldViewPr>
      <p:cViewPr varScale="1">
        <p:scale>
          <a:sx n="119" d="100"/>
          <a:sy n="119" d="100"/>
        </p:scale>
        <p:origin x="108" y="1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6A059-AD4D-47D0-9C24-3852E93C3D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5AC23-033F-4754-881C-01BD1A0094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99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5CE4-AC04-B89A-9EC7-4E4C2AE24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416D3AE-73CA-FB66-A637-69248A27E1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74DEC3-D1FA-2D9E-B5BC-459812A85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B8366-5FC0-E01B-1AE1-302F6D30D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F1CF2-AE2C-423E-956E-DC93FC876D9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987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8C7D8-58C8-2D32-9EC3-18B638C5B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12F17A3-1844-4813-00B5-96456BCFEB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D10B19-1621-2C5B-C0C9-CDA6B4984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0131EC-79BC-B0F9-2AC4-57B5D6CC07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F1CF2-AE2C-423E-956E-DC93FC876D9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066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5AC23-033F-4754-881C-01BD1A00941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354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C9427-0D37-99E0-558B-58F4F04B7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5EACA9-CB52-1321-175B-A5700D444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D3E6F88-2E7A-7BA5-D379-2D7231B09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D239EA-9B73-0A84-D2C9-5C94321CA0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F1CF2-AE2C-423E-956E-DC93FC876D9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8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Progression visuelle : cette slide introduit uniquement le socle IBM Power. Les visuels proviennent de l’image générée dans la conversation à partir du brief utilisateur.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Progression visuelle : insertion de la partie IBM i, avec PASE, Assistant ERP, DB2 for i et serveur MCP.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Progression visuelle : ajout de la partition Linux Ubuntu avec PostgreSQL vectoriel, RAG, Eureka-SQL et SLM locaux.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Progression visuelle : ajout de la partie Chez Eureka Solutions avec le LLM Eureka-document, puis synthèse des usages SLM locaux pour CRM et Outlook.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Vue complète finale issue du diagramme généré dans la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B6F03-315D-2294-C906-2A989938D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865680-5D56-D5AC-4548-647C37511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638819-C684-55C6-3761-3E81361F7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21415A-2726-9B77-BED9-AE44C0CEB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F1CF2-AE2C-423E-956E-DC93FC876D9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7948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B3249-67CB-FB6C-0BD6-721F4A87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F6A3CB-648D-C47D-7618-410C73743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18717C-7C51-532F-3A4D-CE2EDB8C9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73E082-7C8C-6032-05C8-4274B3043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F1CF2-AE2C-423E-956E-DC93FC876D9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748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Automatisation des tâches (génération de rapports, analyse des tâches répétitives et propositions d’actions automatiques)</a:t>
            </a:r>
          </a:p>
          <a:p>
            <a:r>
              <a:rPr lang="fr-FR"/>
              <a:t>	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CCAE15-6FB0-4F1E-859B-BB9C5585237A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7192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5AC23-033F-4754-881C-01BD1A00941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346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570851-6928-C259-1284-CAC34424B8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2" name="AutoShape 5">
            <a:extLst>
              <a:ext uri="{FF2B5EF4-FFF2-40B4-BE49-F238E27FC236}">
                <a16:creationId xmlns:a16="http://schemas.microsoft.com/office/drawing/2014/main" id="{6B7E93F9-00CA-94D7-A67E-DD9AEC0D4FAB}"/>
              </a:ext>
            </a:extLst>
          </p:cNvPr>
          <p:cNvSpPr/>
          <p:nvPr userDrawn="1"/>
        </p:nvSpPr>
        <p:spPr>
          <a:xfrm rot="6049" flipV="1">
            <a:off x="3216018" y="348540"/>
            <a:ext cx="8542577" cy="27975"/>
          </a:xfrm>
          <a:prstGeom prst="line">
            <a:avLst/>
          </a:prstGeom>
          <a:ln w="28575" cap="flat">
            <a:solidFill>
              <a:srgbClr val="23909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100">
              <a:latin typeface="Montserrat" panose="00000500000000000000" pitchFamily="2" charset="0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39E2036E-CCF6-6EE2-04D4-538CF56D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00" y="18900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2800" b="1">
                <a:latin typeface="Montserrat Light" panose="00000400000000000000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920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39E2036E-CCF6-6EE2-04D4-538CF56D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99" y="189000"/>
            <a:ext cx="11568017" cy="1325563"/>
          </a:xfrm>
          <a:prstGeom prst="rect">
            <a:avLst/>
          </a:prstGeom>
        </p:spPr>
        <p:txBody>
          <a:bodyPr/>
          <a:lstStyle>
            <a:lvl1pPr algn="ctr">
              <a:defRPr b="1">
                <a:latin typeface="Montserrat Light" panose="00000400000000000000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851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08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44A2B1E-4642-21EC-24CB-3DAF870B44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5867400"/>
            <a:ext cx="1582861" cy="863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9E3ECF-D4A7-F25E-24DB-39C59466A397}"/>
              </a:ext>
            </a:extLst>
          </p:cNvPr>
          <p:cNvSpPr/>
          <p:nvPr userDrawn="1"/>
        </p:nvSpPr>
        <p:spPr>
          <a:xfrm>
            <a:off x="127000" y="6553200"/>
            <a:ext cx="3200400" cy="152400"/>
          </a:xfrm>
          <a:prstGeom prst="rect">
            <a:avLst/>
          </a:prstGeom>
          <a:solidFill>
            <a:srgbClr val="088C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20A40D-F116-AEAA-F0E6-181B8DD62C7C}"/>
              </a:ext>
            </a:extLst>
          </p:cNvPr>
          <p:cNvSpPr/>
          <p:nvPr userDrawn="1"/>
        </p:nvSpPr>
        <p:spPr>
          <a:xfrm>
            <a:off x="3754967" y="6553200"/>
            <a:ext cx="3200400" cy="152400"/>
          </a:xfrm>
          <a:prstGeom prst="rect">
            <a:avLst/>
          </a:prstGeom>
          <a:solidFill>
            <a:srgbClr val="D120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5C3597-66A8-4B5E-9A45-5E6078D154A6}"/>
              </a:ext>
            </a:extLst>
          </p:cNvPr>
          <p:cNvSpPr/>
          <p:nvPr userDrawn="1"/>
        </p:nvSpPr>
        <p:spPr>
          <a:xfrm>
            <a:off x="7366000" y="6553200"/>
            <a:ext cx="3200400" cy="152400"/>
          </a:xfrm>
          <a:prstGeom prst="rect">
            <a:avLst/>
          </a:prstGeom>
          <a:solidFill>
            <a:srgbClr val="4C4C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AA2429-5734-A95B-C861-E69C37BFBA19}"/>
              </a:ext>
            </a:extLst>
          </p:cNvPr>
          <p:cNvSpPr txBox="1"/>
          <p:nvPr userDrawn="1"/>
        </p:nvSpPr>
        <p:spPr>
          <a:xfrm>
            <a:off x="6811740" y="6705600"/>
            <a:ext cx="394210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b="1">
                <a:latin typeface="Montserrat" panose="00000500000000000000" pitchFamily="2" charset="0"/>
              </a:rPr>
              <a:t>Ce document est strictement confidentiel et établi à l’intention exclusive de ses destinataires</a:t>
            </a:r>
          </a:p>
        </p:txBody>
      </p:sp>
      <p:pic>
        <p:nvPicPr>
          <p:cNvPr id="2" name="Image 1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DB919D04-ED27-BD0C-6B92-5C9A3DBFE8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5867400"/>
            <a:ext cx="1582861" cy="863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9297EC-5F36-7886-A520-B25AAE9692D2}"/>
              </a:ext>
            </a:extLst>
          </p:cNvPr>
          <p:cNvSpPr/>
          <p:nvPr userDrawn="1"/>
        </p:nvSpPr>
        <p:spPr>
          <a:xfrm>
            <a:off x="127000" y="6553200"/>
            <a:ext cx="3200400" cy="152400"/>
          </a:xfrm>
          <a:prstGeom prst="rect">
            <a:avLst/>
          </a:prstGeom>
          <a:solidFill>
            <a:srgbClr val="088C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480527-8CD0-8D88-BC6D-13F2D94A1597}"/>
              </a:ext>
            </a:extLst>
          </p:cNvPr>
          <p:cNvSpPr/>
          <p:nvPr userDrawn="1"/>
        </p:nvSpPr>
        <p:spPr>
          <a:xfrm>
            <a:off x="3754967" y="6553200"/>
            <a:ext cx="3200400" cy="152400"/>
          </a:xfrm>
          <a:prstGeom prst="rect">
            <a:avLst/>
          </a:prstGeom>
          <a:solidFill>
            <a:srgbClr val="D1204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522E4D-BD70-E7AC-5ED7-E2562BD6C406}"/>
              </a:ext>
            </a:extLst>
          </p:cNvPr>
          <p:cNvSpPr/>
          <p:nvPr userDrawn="1"/>
        </p:nvSpPr>
        <p:spPr>
          <a:xfrm>
            <a:off x="7366000" y="6553200"/>
            <a:ext cx="3200400" cy="152400"/>
          </a:xfrm>
          <a:prstGeom prst="rect">
            <a:avLst/>
          </a:prstGeom>
          <a:solidFill>
            <a:srgbClr val="4C4C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375FF3-551A-9EF1-C7F2-EBD31FE5EA71}"/>
              </a:ext>
            </a:extLst>
          </p:cNvPr>
          <p:cNvSpPr txBox="1"/>
          <p:nvPr userDrawn="1"/>
        </p:nvSpPr>
        <p:spPr>
          <a:xfrm>
            <a:off x="6811740" y="6705600"/>
            <a:ext cx="3942105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b="1">
                <a:latin typeface="Montserrat" panose="00000500000000000000" pitchFamily="2" charset="0"/>
              </a:rPr>
              <a:t>Ce document est strictement confidentiel et établi à l’intention exclusive de ses destinataires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F10783E7-7EAA-82BF-8428-F975A1E391A1}"/>
              </a:ext>
            </a:extLst>
          </p:cNvPr>
          <p:cNvSpPr/>
          <p:nvPr userDrawn="1"/>
        </p:nvSpPr>
        <p:spPr>
          <a:xfrm>
            <a:off x="0" y="1697567"/>
            <a:ext cx="11170565" cy="608788"/>
          </a:xfrm>
          <a:custGeom>
            <a:avLst/>
            <a:gdLst/>
            <a:ahLst/>
            <a:cxnLst/>
            <a:rect l="l" t="t" r="r" b="b"/>
            <a:pathLst>
              <a:path w="3367979" h="191134">
                <a:moveTo>
                  <a:pt x="0" y="0"/>
                </a:moveTo>
                <a:lnTo>
                  <a:pt x="3367979" y="0"/>
                </a:lnTo>
                <a:lnTo>
                  <a:pt x="3367979" y="191134"/>
                </a:lnTo>
                <a:lnTo>
                  <a:pt x="0" y="191134"/>
                </a:lnTo>
                <a:close/>
              </a:path>
            </a:pathLst>
          </a:custGeom>
          <a:solidFill>
            <a:srgbClr val="D03D56"/>
          </a:solidFill>
        </p:spPr>
        <p:txBody>
          <a:bodyPr/>
          <a:lstStyle/>
          <a:p>
            <a:endParaRPr lang="fr-FR" sz="933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0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1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2680287-1222-8CC6-4119-48A0FA3E039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49000"/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F1918CA1-AC13-5F4C-B8C0-3714856C9BD0}"/>
              </a:ext>
            </a:extLst>
          </p:cNvPr>
          <p:cNvSpPr/>
          <p:nvPr userDrawn="1"/>
        </p:nvSpPr>
        <p:spPr>
          <a:xfrm flipV="1">
            <a:off x="5229726" y="6597352"/>
            <a:ext cx="5762818" cy="16813"/>
          </a:xfrm>
          <a:prstGeom prst="line">
            <a:avLst/>
          </a:prstGeom>
          <a:ln w="28575" cap="flat">
            <a:solidFill>
              <a:srgbClr val="23909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29F7101E-F151-26C8-4BBC-04DED486F7FA}"/>
              </a:ext>
            </a:extLst>
          </p:cNvPr>
          <p:cNvSpPr/>
          <p:nvPr userDrawn="1"/>
        </p:nvSpPr>
        <p:spPr>
          <a:xfrm rot="5399999">
            <a:off x="8851707" y="3253445"/>
            <a:ext cx="5811560" cy="1"/>
          </a:xfrm>
          <a:prstGeom prst="line">
            <a:avLst/>
          </a:prstGeom>
          <a:ln w="28575" cap="flat">
            <a:solidFill>
              <a:srgbClr val="23909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100">
              <a:latin typeface="Montserrat" panose="00000500000000000000" pitchFamily="2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B291A1C-83CF-5F7B-77BC-32BF5DC3912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00" y="6488595"/>
            <a:ext cx="2386965" cy="2245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23B2D-C9B2-B5D3-D613-D6BE10D235E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544" y="6159225"/>
            <a:ext cx="1057302" cy="57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7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10" Type="http://schemas.openxmlformats.org/officeDocument/2006/relationships/image" Target="../media/image29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3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sv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70C15-290F-49D9-0228-2070A24C7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69DE2B5-D0C9-9607-4861-3261C8130701}"/>
              </a:ext>
            </a:extLst>
          </p:cNvPr>
          <p:cNvGrpSpPr/>
          <p:nvPr/>
        </p:nvGrpSpPr>
        <p:grpSpPr>
          <a:xfrm>
            <a:off x="0" y="1697567"/>
            <a:ext cx="11170565" cy="608788"/>
            <a:chOff x="0" y="0"/>
            <a:chExt cx="3367979" cy="19113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35572C7-F9F2-89E7-38AA-560930610C9B}"/>
                </a:ext>
              </a:extLst>
            </p:cNvPr>
            <p:cNvSpPr/>
            <p:nvPr/>
          </p:nvSpPr>
          <p:spPr>
            <a:xfrm>
              <a:off x="0" y="0"/>
              <a:ext cx="3367979" cy="191134"/>
            </a:xfrm>
            <a:custGeom>
              <a:avLst/>
              <a:gdLst/>
              <a:ahLst/>
              <a:cxnLst/>
              <a:rect l="l" t="t" r="r" b="b"/>
              <a:pathLst>
                <a:path w="3367979" h="191134">
                  <a:moveTo>
                    <a:pt x="0" y="0"/>
                  </a:moveTo>
                  <a:lnTo>
                    <a:pt x="3367979" y="0"/>
                  </a:lnTo>
                  <a:lnTo>
                    <a:pt x="3367979" y="191134"/>
                  </a:lnTo>
                  <a:lnTo>
                    <a:pt x="0" y="191134"/>
                  </a:lnTo>
                  <a:close/>
                </a:path>
              </a:pathLst>
            </a:custGeom>
            <a:solidFill>
              <a:srgbClr val="D03D56"/>
            </a:solidFill>
          </p:spPr>
          <p:txBody>
            <a:bodyPr/>
            <a:lstStyle/>
            <a:p>
              <a:endParaRPr lang="fr-FR" sz="933">
                <a:latin typeface="Montserrat" panose="00000500000000000000" pitchFamily="2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B2BC0EA7-4773-FAE9-0A18-500811099FC5}"/>
              </a:ext>
            </a:extLst>
          </p:cNvPr>
          <p:cNvSpPr txBox="1"/>
          <p:nvPr/>
        </p:nvSpPr>
        <p:spPr>
          <a:xfrm>
            <a:off x="1590992" y="1753574"/>
            <a:ext cx="9429195" cy="43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69"/>
              </a:lnSpc>
            </a:pPr>
            <a:r>
              <a:rPr lang="en-US" sz="2400" spc="-97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Eurêka Archimède</a:t>
            </a: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759DBE72-738B-80DC-E2E1-29ABF0687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835" y="1697435"/>
            <a:ext cx="2788198" cy="4112908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171C8B86-E289-637D-3E22-0629EBF15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/>
              <a:t>Intégration de l’IA dans Eurêka ERP </a:t>
            </a:r>
          </a:p>
        </p:txBody>
      </p:sp>
    </p:spTree>
    <p:extLst>
      <p:ext uri="{BB962C8B-B14F-4D97-AF65-F5344CB8AC3E}">
        <p14:creationId xmlns:p14="http://schemas.microsoft.com/office/powerpoint/2010/main" val="231858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4A620-FA1B-0CDE-9D64-844D4600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628FBAC-826D-1809-5073-BBC09116918B}"/>
              </a:ext>
            </a:extLst>
          </p:cNvPr>
          <p:cNvGrpSpPr/>
          <p:nvPr/>
        </p:nvGrpSpPr>
        <p:grpSpPr>
          <a:xfrm>
            <a:off x="153862" y="954248"/>
            <a:ext cx="11170565" cy="608788"/>
            <a:chOff x="0" y="0"/>
            <a:chExt cx="3367979" cy="19113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D4384C-B365-B9E6-285D-B8F50DBFE4C7}"/>
                </a:ext>
              </a:extLst>
            </p:cNvPr>
            <p:cNvSpPr/>
            <p:nvPr/>
          </p:nvSpPr>
          <p:spPr>
            <a:xfrm>
              <a:off x="0" y="0"/>
              <a:ext cx="3367979" cy="191134"/>
            </a:xfrm>
            <a:custGeom>
              <a:avLst/>
              <a:gdLst/>
              <a:ahLst/>
              <a:cxnLst/>
              <a:rect l="l" t="t" r="r" b="b"/>
              <a:pathLst>
                <a:path w="3367979" h="191134">
                  <a:moveTo>
                    <a:pt x="0" y="0"/>
                  </a:moveTo>
                  <a:lnTo>
                    <a:pt x="3367979" y="0"/>
                  </a:lnTo>
                  <a:lnTo>
                    <a:pt x="3367979" y="191134"/>
                  </a:lnTo>
                  <a:lnTo>
                    <a:pt x="0" y="191134"/>
                  </a:lnTo>
                  <a:close/>
                </a:path>
              </a:pathLst>
            </a:custGeom>
            <a:solidFill>
              <a:srgbClr val="D03D56"/>
            </a:solidFill>
          </p:spPr>
          <p:txBody>
            <a:bodyPr/>
            <a:lstStyle/>
            <a:p>
              <a:endParaRPr lang="fr-FR" sz="933">
                <a:latin typeface="Montserrat" panose="00000500000000000000" pitchFamily="2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0DEA950E-6049-588F-3940-251F661247CB}"/>
              </a:ext>
            </a:extLst>
          </p:cNvPr>
          <p:cNvSpPr txBox="1"/>
          <p:nvPr/>
        </p:nvSpPr>
        <p:spPr>
          <a:xfrm>
            <a:off x="1590992" y="979745"/>
            <a:ext cx="9429195" cy="43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69"/>
              </a:lnSpc>
            </a:pPr>
            <a:r>
              <a:rPr lang="en-US" sz="2400" spc="-97" dirty="0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La </a:t>
            </a:r>
            <a:r>
              <a:rPr lang="en-US" sz="2400" spc="-97" dirty="0" err="1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gouvernance</a:t>
            </a:r>
            <a:r>
              <a:rPr lang="en-US" sz="2400" spc="-97" dirty="0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 des données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8893C0-FE7A-C907-412D-380CF7B19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08" y="2445941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823B22D-CBDF-79F0-5278-76AB6AE99FAA}"/>
              </a:ext>
            </a:extLst>
          </p:cNvPr>
          <p:cNvSpPr txBox="1"/>
          <p:nvPr/>
        </p:nvSpPr>
        <p:spPr>
          <a:xfrm>
            <a:off x="3223387" y="1916832"/>
            <a:ext cx="7944447" cy="4114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67" b="1" dirty="0">
                <a:latin typeface="Montserrat Light" panose="00000400000000000000" pitchFamily="50" charset="0"/>
              </a:rPr>
              <a:t>Fiabilité : </a:t>
            </a:r>
            <a:r>
              <a:rPr lang="fr-FR" sz="1867" dirty="0">
                <a:latin typeface="Montserrat Light" panose="00000400000000000000" pitchFamily="50" charset="0"/>
              </a:rPr>
              <a:t>garantir que les modèles IA (prédictifs, génératifs, NLP) sont précis, stables et traçables.</a:t>
            </a:r>
          </a:p>
          <a:p>
            <a:endParaRPr lang="fr-FR" sz="1867" dirty="0">
              <a:latin typeface="Montserrat Light" panose="00000400000000000000" pitchFamily="50" charset="0"/>
            </a:endParaRPr>
          </a:p>
          <a:p>
            <a:r>
              <a:rPr lang="fr-FR" sz="1867" b="1" dirty="0">
                <a:latin typeface="Montserrat Light" panose="00000400000000000000" pitchFamily="50" charset="0"/>
              </a:rPr>
              <a:t>Conformité : </a:t>
            </a:r>
            <a:r>
              <a:rPr lang="fr-FR" sz="1867" dirty="0">
                <a:latin typeface="Montserrat Light" panose="00000400000000000000" pitchFamily="50" charset="0"/>
              </a:rPr>
              <a:t>répondre aux exigences RGPD, audit interne/clients, AI </a:t>
            </a:r>
            <a:r>
              <a:rPr lang="fr-FR" sz="1867" dirty="0" err="1">
                <a:latin typeface="Montserrat Light" panose="00000400000000000000" pitchFamily="50" charset="0"/>
              </a:rPr>
              <a:t>Act</a:t>
            </a:r>
            <a:r>
              <a:rPr lang="fr-FR" sz="1867" dirty="0">
                <a:latin typeface="Montserrat Light" panose="00000400000000000000" pitchFamily="50" charset="0"/>
              </a:rPr>
              <a:t> européen.</a:t>
            </a:r>
          </a:p>
          <a:p>
            <a:endParaRPr lang="fr-FR" sz="1867" dirty="0">
              <a:latin typeface="Montserrat Light" panose="00000400000000000000" pitchFamily="50" charset="0"/>
            </a:endParaRPr>
          </a:p>
          <a:p>
            <a:r>
              <a:rPr lang="fr-FR" sz="1867" b="1" dirty="0">
                <a:latin typeface="Montserrat Light" panose="00000400000000000000" pitchFamily="50" charset="0"/>
              </a:rPr>
              <a:t>Transparence : </a:t>
            </a:r>
            <a:r>
              <a:rPr lang="fr-FR" sz="1867" dirty="0">
                <a:latin typeface="Montserrat Light" panose="00000400000000000000" pitchFamily="50" charset="0"/>
              </a:rPr>
              <a:t>fournir aux métiers une vision claire sur comment et pourquoi l’IA agit dans l’ERP.</a:t>
            </a:r>
          </a:p>
          <a:p>
            <a:endParaRPr lang="fr-FR" sz="1867" dirty="0">
              <a:latin typeface="Montserrat Light" panose="00000400000000000000" pitchFamily="50" charset="0"/>
            </a:endParaRPr>
          </a:p>
          <a:p>
            <a:r>
              <a:rPr lang="fr-FR" sz="1867" b="1" dirty="0">
                <a:latin typeface="Montserrat Light" panose="00000400000000000000" pitchFamily="50" charset="0"/>
              </a:rPr>
              <a:t>Responsabilité : </a:t>
            </a:r>
            <a:r>
              <a:rPr lang="fr-FR" sz="1867" dirty="0">
                <a:latin typeface="Montserrat Light" panose="00000400000000000000" pitchFamily="50" charset="0"/>
              </a:rPr>
              <a:t>définir qui est responsable des modèles, prompts, données et résultats.</a:t>
            </a:r>
          </a:p>
          <a:p>
            <a:endParaRPr lang="fr-FR" sz="1867" dirty="0">
              <a:latin typeface="Montserrat Light" panose="00000400000000000000" pitchFamily="50" charset="0"/>
            </a:endParaRPr>
          </a:p>
          <a:p>
            <a:r>
              <a:rPr lang="fr-FR" sz="1867" b="1" dirty="0">
                <a:latin typeface="Montserrat Light" panose="00000400000000000000" pitchFamily="50" charset="0"/>
              </a:rPr>
              <a:t>Adaptabilité : </a:t>
            </a:r>
            <a:r>
              <a:rPr lang="fr-FR" sz="1867" dirty="0">
                <a:latin typeface="Montserrat Light" panose="00000400000000000000" pitchFamily="50" charset="0"/>
              </a:rPr>
              <a:t>prévoir un monitoring et des boucles de révision continue.</a:t>
            </a: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BB296377-3367-F520-709A-BB5FB100B406}"/>
              </a:ext>
            </a:extLst>
          </p:cNvPr>
          <p:cNvSpPr txBox="1">
            <a:spLocks/>
          </p:cNvSpPr>
          <p:nvPr/>
        </p:nvSpPr>
        <p:spPr>
          <a:xfrm>
            <a:off x="155999" y="189000"/>
            <a:ext cx="115680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latin typeface="Montserrat Light" panose="00000400000000000000" pitchFamily="50" charset="0"/>
              </a:rPr>
              <a:t>Intégration de l’IA dans Eurêka ERP </a:t>
            </a:r>
          </a:p>
        </p:txBody>
      </p:sp>
    </p:spTree>
    <p:extLst>
      <p:ext uri="{BB962C8B-B14F-4D97-AF65-F5344CB8AC3E}">
        <p14:creationId xmlns:p14="http://schemas.microsoft.com/office/powerpoint/2010/main" val="276630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056B-0FA6-9A79-59AB-317B3DBCB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Gouvernance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C149EDE-4540-F78F-D07D-946A1A12A7BC}"/>
              </a:ext>
            </a:extLst>
          </p:cNvPr>
          <p:cNvSpPr/>
          <p:nvPr/>
        </p:nvSpPr>
        <p:spPr>
          <a:xfrm>
            <a:off x="1055440" y="1196752"/>
            <a:ext cx="2736304" cy="7920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Domaines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1E0D09-32EE-E8C8-9621-DC3CA6646278}"/>
              </a:ext>
            </a:extLst>
          </p:cNvPr>
          <p:cNvSpPr/>
          <p:nvPr/>
        </p:nvSpPr>
        <p:spPr>
          <a:xfrm>
            <a:off x="4583832" y="1196752"/>
            <a:ext cx="2736304" cy="79208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Groupes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46ED13-13EC-4BE4-E065-76A3FB069164}"/>
              </a:ext>
            </a:extLst>
          </p:cNvPr>
          <p:cNvSpPr/>
          <p:nvPr/>
        </p:nvSpPr>
        <p:spPr>
          <a:xfrm>
            <a:off x="7935296" y="1196752"/>
            <a:ext cx="2736304" cy="792088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Personas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0642A78-C9FB-39FE-A5D6-51648863A552}"/>
              </a:ext>
            </a:extLst>
          </p:cNvPr>
          <p:cNvSpPr/>
          <p:nvPr/>
        </p:nvSpPr>
        <p:spPr>
          <a:xfrm>
            <a:off x="2872096" y="1988840"/>
            <a:ext cx="936104" cy="864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Clients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1782D49-EED0-788F-024F-4B64945A1017}"/>
              </a:ext>
            </a:extLst>
          </p:cNvPr>
          <p:cNvSpPr/>
          <p:nvPr/>
        </p:nvSpPr>
        <p:spPr>
          <a:xfrm>
            <a:off x="1055440" y="1988840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Raison sociale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94B7890-D409-4068-FAE9-3826A7A2E658}"/>
              </a:ext>
            </a:extLst>
          </p:cNvPr>
          <p:cNvSpPr/>
          <p:nvPr/>
        </p:nvSpPr>
        <p:spPr>
          <a:xfrm>
            <a:off x="1071896" y="2276872"/>
            <a:ext cx="1800200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Adresses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EE857E5-7AD0-7A7E-BA88-1ED81E958F12}"/>
              </a:ext>
            </a:extLst>
          </p:cNvPr>
          <p:cNvSpPr/>
          <p:nvPr/>
        </p:nvSpPr>
        <p:spPr>
          <a:xfrm>
            <a:off x="1071896" y="2564904"/>
            <a:ext cx="1800200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Encours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0D5BF3D-2293-96ED-92EF-94D596CA7F97}"/>
              </a:ext>
            </a:extLst>
          </p:cNvPr>
          <p:cNvSpPr/>
          <p:nvPr/>
        </p:nvSpPr>
        <p:spPr>
          <a:xfrm>
            <a:off x="2876310" y="2996952"/>
            <a:ext cx="936104" cy="11521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Factures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19CC35C-E42D-5FEE-A457-97270FA1883A}"/>
              </a:ext>
            </a:extLst>
          </p:cNvPr>
          <p:cNvSpPr/>
          <p:nvPr/>
        </p:nvSpPr>
        <p:spPr>
          <a:xfrm>
            <a:off x="1053333" y="2996952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N° de facture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68DD52E-F888-F991-B021-04747297D6DD}"/>
              </a:ext>
            </a:extLst>
          </p:cNvPr>
          <p:cNvSpPr/>
          <p:nvPr/>
        </p:nvSpPr>
        <p:spPr>
          <a:xfrm>
            <a:off x="1053333" y="3284984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Montant HT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F4EF0FB-7A65-5E19-F734-76E6DB93B434}"/>
              </a:ext>
            </a:extLst>
          </p:cNvPr>
          <p:cNvSpPr/>
          <p:nvPr/>
        </p:nvSpPr>
        <p:spPr>
          <a:xfrm>
            <a:off x="1071896" y="3573016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Montant TVA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D089EE55-837B-0201-A27B-7E7BF10CA176}"/>
              </a:ext>
            </a:extLst>
          </p:cNvPr>
          <p:cNvSpPr/>
          <p:nvPr/>
        </p:nvSpPr>
        <p:spPr>
          <a:xfrm>
            <a:off x="1071896" y="3861048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Montant TTC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4CDD894-327F-0420-7037-D3A1E76FEBCB}"/>
              </a:ext>
            </a:extLst>
          </p:cNvPr>
          <p:cNvSpPr/>
          <p:nvPr/>
        </p:nvSpPr>
        <p:spPr>
          <a:xfrm>
            <a:off x="2888552" y="5225009"/>
            <a:ext cx="936104" cy="8640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Articles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FF9742F-990C-4599-34C5-D9856E7F7101}"/>
              </a:ext>
            </a:extLst>
          </p:cNvPr>
          <p:cNvSpPr/>
          <p:nvPr/>
        </p:nvSpPr>
        <p:spPr>
          <a:xfrm>
            <a:off x="1062615" y="5225009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SKU Article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A9059066-C256-A6B1-52DC-691AD28AE736}"/>
              </a:ext>
            </a:extLst>
          </p:cNvPr>
          <p:cNvSpPr/>
          <p:nvPr/>
        </p:nvSpPr>
        <p:spPr>
          <a:xfrm>
            <a:off x="1053333" y="5513041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Désignation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20464B2C-8317-3C7B-F04B-EDA34347EFEC}"/>
              </a:ext>
            </a:extLst>
          </p:cNvPr>
          <p:cNvSpPr/>
          <p:nvPr/>
        </p:nvSpPr>
        <p:spPr>
          <a:xfrm>
            <a:off x="4583832" y="1988840"/>
            <a:ext cx="2736304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ADV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40F0FA06-3DAE-04D5-7B37-96E56680D615}"/>
              </a:ext>
            </a:extLst>
          </p:cNvPr>
          <p:cNvSpPr/>
          <p:nvPr/>
        </p:nvSpPr>
        <p:spPr>
          <a:xfrm>
            <a:off x="2904635" y="4413855"/>
            <a:ext cx="936104" cy="52731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Factures</a:t>
            </a:r>
          </a:p>
          <a:p>
            <a:pPr algn="ctr"/>
            <a:r>
              <a:rPr lang="fr-FR" sz="1200" dirty="0"/>
              <a:t>Direction</a:t>
            </a: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BA18D991-2D4C-87D9-05C5-5A41A3F79FE7}"/>
              </a:ext>
            </a:extLst>
          </p:cNvPr>
          <p:cNvSpPr/>
          <p:nvPr/>
        </p:nvSpPr>
        <p:spPr>
          <a:xfrm>
            <a:off x="1071896" y="4499651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Marge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62FFC635-0A5E-7343-DA07-DDAE4C95D381}"/>
              </a:ext>
            </a:extLst>
          </p:cNvPr>
          <p:cNvSpPr/>
          <p:nvPr/>
        </p:nvSpPr>
        <p:spPr>
          <a:xfrm>
            <a:off x="4617076" y="2672916"/>
            <a:ext cx="2736304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DIRECTION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56F55B5D-F9C8-E4B4-960B-9E3D696FEE86}"/>
              </a:ext>
            </a:extLst>
          </p:cNvPr>
          <p:cNvSpPr/>
          <p:nvPr/>
        </p:nvSpPr>
        <p:spPr>
          <a:xfrm>
            <a:off x="4621290" y="3429668"/>
            <a:ext cx="2736304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REPRESENTANT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F01A6F69-435F-3200-720C-136922B5F3AF}"/>
              </a:ext>
            </a:extLst>
          </p:cNvPr>
          <p:cNvSpPr/>
          <p:nvPr/>
        </p:nvSpPr>
        <p:spPr>
          <a:xfrm>
            <a:off x="1053333" y="5801073"/>
            <a:ext cx="1816656" cy="2880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/>
              <a:t>Stock dispo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0858F7F4-ADC6-105B-AC03-6FBC9BDFAF3B}"/>
              </a:ext>
            </a:extLst>
          </p:cNvPr>
          <p:cNvSpPr/>
          <p:nvPr/>
        </p:nvSpPr>
        <p:spPr>
          <a:xfrm>
            <a:off x="4645402" y="4186420"/>
            <a:ext cx="2736304" cy="432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CLIENT</a:t>
            </a: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499BBC42-7BA9-B2B1-9F56-D64A6D6F5EBD}"/>
              </a:ext>
            </a:extLst>
          </p:cNvPr>
          <p:cNvSpPr/>
          <p:nvPr/>
        </p:nvSpPr>
        <p:spPr>
          <a:xfrm>
            <a:off x="7927588" y="2672916"/>
            <a:ext cx="2736304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Emmanuel ESTEVES</a:t>
            </a:r>
          </a:p>
        </p:txBody>
      </p: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id="{61F9CCB6-672F-C6BB-1DD9-2869950BB85D}"/>
              </a:ext>
            </a:extLst>
          </p:cNvPr>
          <p:cNvSpPr/>
          <p:nvPr/>
        </p:nvSpPr>
        <p:spPr>
          <a:xfrm>
            <a:off x="7935296" y="3423999"/>
            <a:ext cx="2736304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Guillaume BLOCH</a:t>
            </a:r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43D66B13-28C8-65C6-07D6-5CB6D7ED00AC}"/>
              </a:ext>
            </a:extLst>
          </p:cNvPr>
          <p:cNvSpPr/>
          <p:nvPr/>
        </p:nvSpPr>
        <p:spPr>
          <a:xfrm>
            <a:off x="7956448" y="4186420"/>
            <a:ext cx="2736304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Mr Bourgeois</a:t>
            </a:r>
          </a:p>
        </p:txBody>
      </p:sp>
      <p:sp>
        <p:nvSpPr>
          <p:cNvPr id="92" name="Rectangle : coins arrondis 91">
            <a:extLst>
              <a:ext uri="{FF2B5EF4-FFF2-40B4-BE49-F238E27FC236}">
                <a16:creationId xmlns:a16="http://schemas.microsoft.com/office/drawing/2014/main" id="{D697FE50-EFC2-ED06-77A3-05D56C4A244C}"/>
              </a:ext>
            </a:extLst>
          </p:cNvPr>
          <p:cNvSpPr/>
          <p:nvPr/>
        </p:nvSpPr>
        <p:spPr>
          <a:xfrm>
            <a:off x="7927588" y="1982123"/>
            <a:ext cx="2736304" cy="432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Sandrine TAGLANG</a:t>
            </a:r>
          </a:p>
        </p:txBody>
      </p:sp>
      <p:sp>
        <p:nvSpPr>
          <p:cNvPr id="98" name="Rectangle : coins arrondis 97">
            <a:extLst>
              <a:ext uri="{FF2B5EF4-FFF2-40B4-BE49-F238E27FC236}">
                <a16:creationId xmlns:a16="http://schemas.microsoft.com/office/drawing/2014/main" id="{9F321108-3531-4BC1-45E9-CB486300C744}"/>
              </a:ext>
            </a:extLst>
          </p:cNvPr>
          <p:cNvSpPr/>
          <p:nvPr/>
        </p:nvSpPr>
        <p:spPr>
          <a:xfrm>
            <a:off x="7951752" y="2418841"/>
            <a:ext cx="2736304" cy="17997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Gestionnaire=STA</a:t>
            </a:r>
          </a:p>
        </p:txBody>
      </p:sp>
      <p:sp>
        <p:nvSpPr>
          <p:cNvPr id="100" name="Rectangle : coins arrondis 99">
            <a:extLst>
              <a:ext uri="{FF2B5EF4-FFF2-40B4-BE49-F238E27FC236}">
                <a16:creationId xmlns:a16="http://schemas.microsoft.com/office/drawing/2014/main" id="{DCAB22D1-BAFA-45E3-9644-C5E4E74A32FF}"/>
              </a:ext>
            </a:extLst>
          </p:cNvPr>
          <p:cNvSpPr/>
          <p:nvPr/>
        </p:nvSpPr>
        <p:spPr>
          <a:xfrm>
            <a:off x="7956448" y="3093626"/>
            <a:ext cx="2736304" cy="17997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dirty="0"/>
          </a:p>
        </p:txBody>
      </p:sp>
      <p:sp>
        <p:nvSpPr>
          <p:cNvPr id="102" name="Rectangle : coins arrondis 101">
            <a:extLst>
              <a:ext uri="{FF2B5EF4-FFF2-40B4-BE49-F238E27FC236}">
                <a16:creationId xmlns:a16="http://schemas.microsoft.com/office/drawing/2014/main" id="{42E114AD-71CE-08AA-F910-B02FBD491EF8}"/>
              </a:ext>
            </a:extLst>
          </p:cNvPr>
          <p:cNvSpPr/>
          <p:nvPr/>
        </p:nvSpPr>
        <p:spPr>
          <a:xfrm>
            <a:off x="7959600" y="3850379"/>
            <a:ext cx="2736304" cy="17997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Représentant=002</a:t>
            </a:r>
          </a:p>
        </p:txBody>
      </p:sp>
      <p:sp>
        <p:nvSpPr>
          <p:cNvPr id="104" name="Rectangle : coins arrondis 103">
            <a:extLst>
              <a:ext uri="{FF2B5EF4-FFF2-40B4-BE49-F238E27FC236}">
                <a16:creationId xmlns:a16="http://schemas.microsoft.com/office/drawing/2014/main" id="{6D2D187F-A12E-073A-5312-64AE1D6A443A}"/>
              </a:ext>
            </a:extLst>
          </p:cNvPr>
          <p:cNvSpPr/>
          <p:nvPr/>
        </p:nvSpPr>
        <p:spPr>
          <a:xfrm>
            <a:off x="7966403" y="4618468"/>
            <a:ext cx="2736304" cy="17997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Client=DIECL001</a:t>
            </a:r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DF9CCEC5-72AB-7379-C439-C4229DE3006B}"/>
              </a:ext>
            </a:extLst>
          </p:cNvPr>
          <p:cNvCxnSpPr>
            <a:stCxn id="37" idx="1"/>
            <a:endCxn id="19" idx="3"/>
          </p:cNvCxnSpPr>
          <p:nvPr/>
        </p:nvCxnSpPr>
        <p:spPr>
          <a:xfrm rot="10800000" flipV="1">
            <a:off x="3812414" y="2204864"/>
            <a:ext cx="771418" cy="136815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49BCBCB3-2EAA-C856-4509-752DE80493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3803986" y="2203307"/>
            <a:ext cx="775632" cy="21602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2AF1EF72-AFAC-BDB9-3B9B-31854FB41788}"/>
              </a:ext>
            </a:extLst>
          </p:cNvPr>
          <p:cNvCxnSpPr>
            <a:stCxn id="92" idx="1"/>
            <a:endCxn id="37" idx="3"/>
          </p:cNvCxnSpPr>
          <p:nvPr/>
        </p:nvCxnSpPr>
        <p:spPr>
          <a:xfrm rot="10800000" flipV="1">
            <a:off x="7320136" y="2198146"/>
            <a:ext cx="607452" cy="671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E53691AC-28F6-D6F2-E93C-3359B30D5949}"/>
              </a:ext>
            </a:extLst>
          </p:cNvPr>
          <p:cNvCxnSpPr>
            <a:cxnSpLocks/>
            <a:stCxn id="49" idx="1"/>
            <a:endCxn id="9" idx="3"/>
          </p:cNvCxnSpPr>
          <p:nvPr/>
        </p:nvCxnSpPr>
        <p:spPr>
          <a:xfrm rot="10800000">
            <a:off x="3808200" y="2420888"/>
            <a:ext cx="808876" cy="46805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651A0D42-7899-BFE9-6E26-DDFFCE1FD483}"/>
              </a:ext>
            </a:extLst>
          </p:cNvPr>
          <p:cNvCxnSpPr>
            <a:stCxn id="49" idx="1"/>
            <a:endCxn id="19" idx="3"/>
          </p:cNvCxnSpPr>
          <p:nvPr/>
        </p:nvCxnSpPr>
        <p:spPr>
          <a:xfrm rot="10800000" flipV="1">
            <a:off x="3812414" y="2888940"/>
            <a:ext cx="804662" cy="68407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id="{AFDACB0F-60F0-FCDA-FACE-B0BEEAED7E61}"/>
              </a:ext>
            </a:extLst>
          </p:cNvPr>
          <p:cNvCxnSpPr>
            <a:stCxn id="49" idx="1"/>
            <a:endCxn id="43" idx="3"/>
          </p:cNvCxnSpPr>
          <p:nvPr/>
        </p:nvCxnSpPr>
        <p:spPr>
          <a:xfrm rot="10800000" flipV="1">
            <a:off x="3840740" y="2888940"/>
            <a:ext cx="776337" cy="178857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 : en angle 37">
            <a:extLst>
              <a:ext uri="{FF2B5EF4-FFF2-40B4-BE49-F238E27FC236}">
                <a16:creationId xmlns:a16="http://schemas.microsoft.com/office/drawing/2014/main" id="{50F26791-5A22-17D7-90F3-7EB86032691C}"/>
              </a:ext>
            </a:extLst>
          </p:cNvPr>
          <p:cNvCxnSpPr>
            <a:stCxn id="49" idx="1"/>
            <a:endCxn id="29" idx="3"/>
          </p:cNvCxnSpPr>
          <p:nvPr/>
        </p:nvCxnSpPr>
        <p:spPr>
          <a:xfrm rot="10800000" flipV="1">
            <a:off x="3824656" y="2888939"/>
            <a:ext cx="792420" cy="276811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 : en angle 41">
            <a:extLst>
              <a:ext uri="{FF2B5EF4-FFF2-40B4-BE49-F238E27FC236}">
                <a16:creationId xmlns:a16="http://schemas.microsoft.com/office/drawing/2014/main" id="{EFA7BEB6-81E1-F1D9-8791-FE4790E7C575}"/>
              </a:ext>
            </a:extLst>
          </p:cNvPr>
          <p:cNvCxnSpPr>
            <a:stCxn id="80" idx="1"/>
            <a:endCxn id="49" idx="3"/>
          </p:cNvCxnSpPr>
          <p:nvPr/>
        </p:nvCxnSpPr>
        <p:spPr>
          <a:xfrm rot="10800000">
            <a:off x="7353380" y="2888940"/>
            <a:ext cx="574208" cy="127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 : en angle 45">
            <a:extLst>
              <a:ext uri="{FF2B5EF4-FFF2-40B4-BE49-F238E27FC236}">
                <a16:creationId xmlns:a16="http://schemas.microsoft.com/office/drawing/2014/main" id="{767CF578-C292-36C4-E74D-865249D1C53F}"/>
              </a:ext>
            </a:extLst>
          </p:cNvPr>
          <p:cNvCxnSpPr>
            <a:stCxn id="60" idx="1"/>
            <a:endCxn id="9" idx="3"/>
          </p:cNvCxnSpPr>
          <p:nvPr/>
        </p:nvCxnSpPr>
        <p:spPr>
          <a:xfrm rot="10800000">
            <a:off x="3808200" y="2420888"/>
            <a:ext cx="813090" cy="122480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 : en angle 47">
            <a:extLst>
              <a:ext uri="{FF2B5EF4-FFF2-40B4-BE49-F238E27FC236}">
                <a16:creationId xmlns:a16="http://schemas.microsoft.com/office/drawing/2014/main" id="{4F3EBE0E-7FCD-557C-4D86-68800304E2B2}"/>
              </a:ext>
            </a:extLst>
          </p:cNvPr>
          <p:cNvCxnSpPr>
            <a:cxnSpLocks/>
            <a:stCxn id="60" idx="1"/>
            <a:endCxn id="19" idx="3"/>
          </p:cNvCxnSpPr>
          <p:nvPr/>
        </p:nvCxnSpPr>
        <p:spPr>
          <a:xfrm rot="10800000">
            <a:off x="3812414" y="3573016"/>
            <a:ext cx="808876" cy="7267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 : en angle 51">
            <a:extLst>
              <a:ext uri="{FF2B5EF4-FFF2-40B4-BE49-F238E27FC236}">
                <a16:creationId xmlns:a16="http://schemas.microsoft.com/office/drawing/2014/main" id="{9F8423D3-1874-7D83-673D-84B326907E5B}"/>
              </a:ext>
            </a:extLst>
          </p:cNvPr>
          <p:cNvCxnSpPr>
            <a:stCxn id="84" idx="1"/>
            <a:endCxn id="60" idx="3"/>
          </p:cNvCxnSpPr>
          <p:nvPr/>
        </p:nvCxnSpPr>
        <p:spPr>
          <a:xfrm rot="10800000" flipV="1">
            <a:off x="7357594" y="3640022"/>
            <a:ext cx="577702" cy="566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 : en angle 53">
            <a:extLst>
              <a:ext uri="{FF2B5EF4-FFF2-40B4-BE49-F238E27FC236}">
                <a16:creationId xmlns:a16="http://schemas.microsoft.com/office/drawing/2014/main" id="{5B7B4B9C-BD98-CFBC-044A-DC5C129C6F08}"/>
              </a:ext>
            </a:extLst>
          </p:cNvPr>
          <p:cNvCxnSpPr>
            <a:stCxn id="64" idx="1"/>
            <a:endCxn id="9" idx="3"/>
          </p:cNvCxnSpPr>
          <p:nvPr/>
        </p:nvCxnSpPr>
        <p:spPr>
          <a:xfrm rot="10800000">
            <a:off x="3808200" y="2420888"/>
            <a:ext cx="837202" cy="198155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 : en angle 57">
            <a:extLst>
              <a:ext uri="{FF2B5EF4-FFF2-40B4-BE49-F238E27FC236}">
                <a16:creationId xmlns:a16="http://schemas.microsoft.com/office/drawing/2014/main" id="{9978A734-3883-D0A1-3869-A212C1BE0B1D}"/>
              </a:ext>
            </a:extLst>
          </p:cNvPr>
          <p:cNvCxnSpPr>
            <a:stCxn id="64" idx="1"/>
            <a:endCxn id="19" idx="3"/>
          </p:cNvCxnSpPr>
          <p:nvPr/>
        </p:nvCxnSpPr>
        <p:spPr>
          <a:xfrm rot="10800000">
            <a:off x="3812414" y="3573016"/>
            <a:ext cx="832988" cy="82942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 : en angle 60">
            <a:extLst>
              <a:ext uri="{FF2B5EF4-FFF2-40B4-BE49-F238E27FC236}">
                <a16:creationId xmlns:a16="http://schemas.microsoft.com/office/drawing/2014/main" id="{BFB207F1-B586-E24A-93EF-DDDC005E4785}"/>
              </a:ext>
            </a:extLst>
          </p:cNvPr>
          <p:cNvCxnSpPr>
            <a:stCxn id="88" idx="1"/>
            <a:endCxn id="64" idx="3"/>
          </p:cNvCxnSpPr>
          <p:nvPr/>
        </p:nvCxnSpPr>
        <p:spPr>
          <a:xfrm rot="10800000">
            <a:off x="7381706" y="4402444"/>
            <a:ext cx="574742" cy="1270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51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5" grpId="0" animBg="1"/>
      <p:bldP spid="37" grpId="0" animBg="1"/>
      <p:bldP spid="43" grpId="0" animBg="1"/>
      <p:bldP spid="45" grpId="0" animBg="1"/>
      <p:bldP spid="49" grpId="0" animBg="1"/>
      <p:bldP spid="60" grpId="0" animBg="1"/>
      <p:bldP spid="62" grpId="0" animBg="1"/>
      <p:bldP spid="64" grpId="0" animBg="1"/>
      <p:bldP spid="80" grpId="0" animBg="1"/>
      <p:bldP spid="84" grpId="0" animBg="1"/>
      <p:bldP spid="88" grpId="0" animBg="1"/>
      <p:bldP spid="92" grpId="0" animBg="1"/>
      <p:bldP spid="98" grpId="0" animBg="1"/>
      <p:bldP spid="100" grpId="0" animBg="1"/>
      <p:bldP spid="102" grpId="0" animBg="1"/>
      <p:bldP spid="1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4AB00-BFC7-573C-8E84-FB5D18FA4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6073C49-A7A6-9860-63FE-AF5F3E12E818}"/>
              </a:ext>
            </a:extLst>
          </p:cNvPr>
          <p:cNvGrpSpPr/>
          <p:nvPr/>
        </p:nvGrpSpPr>
        <p:grpSpPr>
          <a:xfrm>
            <a:off x="-8315" y="1182039"/>
            <a:ext cx="11170565" cy="608788"/>
            <a:chOff x="0" y="0"/>
            <a:chExt cx="3367979" cy="19113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28DF646-5DE0-D96C-EEC2-A0535CCD6AD1}"/>
                </a:ext>
              </a:extLst>
            </p:cNvPr>
            <p:cNvSpPr/>
            <p:nvPr/>
          </p:nvSpPr>
          <p:spPr>
            <a:xfrm>
              <a:off x="0" y="0"/>
              <a:ext cx="3367979" cy="191134"/>
            </a:xfrm>
            <a:custGeom>
              <a:avLst/>
              <a:gdLst/>
              <a:ahLst/>
              <a:cxnLst/>
              <a:rect l="l" t="t" r="r" b="b"/>
              <a:pathLst>
                <a:path w="3367979" h="191134">
                  <a:moveTo>
                    <a:pt x="0" y="0"/>
                  </a:moveTo>
                  <a:lnTo>
                    <a:pt x="3367979" y="0"/>
                  </a:lnTo>
                  <a:lnTo>
                    <a:pt x="3367979" y="191134"/>
                  </a:lnTo>
                  <a:lnTo>
                    <a:pt x="0" y="191134"/>
                  </a:lnTo>
                  <a:close/>
                </a:path>
              </a:pathLst>
            </a:custGeom>
            <a:solidFill>
              <a:srgbClr val="D03D56"/>
            </a:solidFill>
          </p:spPr>
          <p:txBody>
            <a:bodyPr/>
            <a:lstStyle/>
            <a:p>
              <a:endParaRPr lang="fr-FR" sz="933">
                <a:latin typeface="Montserrat" panose="00000500000000000000" pitchFamily="2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14A866D4-8BCD-09C1-2AE6-7B287A4ED1DF}"/>
              </a:ext>
            </a:extLst>
          </p:cNvPr>
          <p:cNvSpPr txBox="1"/>
          <p:nvPr/>
        </p:nvSpPr>
        <p:spPr>
          <a:xfrm>
            <a:off x="1582677" y="1238046"/>
            <a:ext cx="9429195" cy="43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69"/>
              </a:lnSpc>
            </a:pPr>
            <a:r>
              <a:rPr lang="en-US" sz="2400" spc="-97" dirty="0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Une infrastructure </a:t>
            </a:r>
            <a:r>
              <a:rPr lang="en-US" sz="2400" spc="-97" dirty="0" err="1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maîtrisée</a:t>
            </a:r>
            <a:r>
              <a:rPr lang="en-US" sz="2400" spc="-97" dirty="0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 et </a:t>
            </a:r>
            <a:r>
              <a:rPr lang="en-US" sz="2400" spc="-97" dirty="0" err="1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sécurisée</a:t>
            </a:r>
            <a:endParaRPr lang="en-US" sz="2400" spc="-97" dirty="0">
              <a:solidFill>
                <a:srgbClr val="FEFFFF"/>
              </a:solidFill>
              <a:latin typeface="Montserrat" panose="00000500000000000000" pitchFamily="2" charset="0"/>
              <a:ea typeface="Antonio Light"/>
              <a:cs typeface="Antonio Light"/>
              <a:sym typeface="Antonio Light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6DF7C8A2-098C-67C5-DA9B-B1B88C4B124F}"/>
              </a:ext>
            </a:extLst>
          </p:cNvPr>
          <p:cNvSpPr txBox="1"/>
          <p:nvPr/>
        </p:nvSpPr>
        <p:spPr>
          <a:xfrm>
            <a:off x="1127448" y="2348880"/>
            <a:ext cx="6576731" cy="29540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2133" b="1" dirty="0">
                <a:solidFill>
                  <a:srgbClr val="4C4C4E"/>
                </a:solidFill>
                <a:latin typeface="Montserrat" panose="00000500000000000000" pitchFamily="2" charset="0"/>
              </a:rPr>
              <a:t>Les données ,les outils de recherchent restent chez le client.</a:t>
            </a:r>
          </a:p>
          <a:p>
            <a:endParaRPr lang="fr-FR" sz="2133" b="1" dirty="0">
              <a:solidFill>
                <a:srgbClr val="4C4C4E"/>
              </a:solidFill>
              <a:latin typeface="Montserrat" panose="00000500000000000000" pitchFamily="2" charset="0"/>
            </a:endParaRPr>
          </a:p>
          <a:p>
            <a:r>
              <a:rPr lang="fr-FR" sz="2133" b="1" dirty="0">
                <a:solidFill>
                  <a:srgbClr val="4C4C4E"/>
                </a:solidFill>
                <a:latin typeface="Montserrat" panose="00000500000000000000" pitchFamily="2" charset="0"/>
              </a:rPr>
              <a:t>Des SLM (Small langage modèle) seront installés chez le client </a:t>
            </a:r>
            <a:r>
              <a:rPr lang="fr-FR" sz="2133" b="1">
                <a:solidFill>
                  <a:srgbClr val="4C4C4E"/>
                </a:solidFill>
                <a:latin typeface="Montserrat" panose="00000500000000000000" pitchFamily="2" charset="0"/>
              </a:rPr>
              <a:t>(Modèles </a:t>
            </a:r>
            <a:r>
              <a:rPr lang="fr-FR" sz="2133" b="1" dirty="0">
                <a:solidFill>
                  <a:srgbClr val="4C4C4E"/>
                </a:solidFill>
                <a:latin typeface="Montserrat" panose="00000500000000000000" pitchFamily="2" charset="0"/>
              </a:rPr>
              <a:t>entre 1 et 2 Go)</a:t>
            </a:r>
          </a:p>
          <a:p>
            <a:endParaRPr lang="fr-FR" sz="2133" b="1" dirty="0">
              <a:solidFill>
                <a:srgbClr val="4C4C4E"/>
              </a:solidFill>
              <a:latin typeface="Montserrat" panose="00000500000000000000" pitchFamily="2" charset="0"/>
            </a:endParaRPr>
          </a:p>
          <a:p>
            <a:r>
              <a:rPr lang="fr-FR" sz="2133" b="1" dirty="0">
                <a:solidFill>
                  <a:srgbClr val="4C4C4E"/>
                </a:solidFill>
                <a:latin typeface="Montserrat" panose="00000500000000000000" pitchFamily="2" charset="0"/>
              </a:rPr>
              <a:t>Le LLM (le moteur de l’IA) sera chez EUREKA SOLUTIONS</a:t>
            </a:r>
            <a:endParaRPr lang="fr-FR" sz="2133" dirty="0">
              <a:solidFill>
                <a:srgbClr val="4C4C4E"/>
              </a:solidFill>
              <a:latin typeface="Montserrat" panose="00000500000000000000" pitchFamily="2" charset="0"/>
            </a:endParaRP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452C12B0-708D-D39A-8A5F-73AB039CF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8368" y="4639142"/>
            <a:ext cx="1237119" cy="1824891"/>
          </a:xfrm>
          <a:prstGeom prst="rect">
            <a:avLst/>
          </a:prstGeom>
        </p:spPr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E2B50FE0-3A9B-7F9F-1654-2036E4D57835}"/>
              </a:ext>
            </a:extLst>
          </p:cNvPr>
          <p:cNvSpPr txBox="1">
            <a:spLocks/>
          </p:cNvSpPr>
          <p:nvPr/>
        </p:nvSpPr>
        <p:spPr>
          <a:xfrm>
            <a:off x="155999" y="189000"/>
            <a:ext cx="115680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latin typeface="Montserrat Light" panose="00000400000000000000" pitchFamily="50" charset="0"/>
              </a:rPr>
              <a:t>Intégration de l’IA dans Eurêka ERP </a:t>
            </a:r>
          </a:p>
        </p:txBody>
      </p:sp>
    </p:spTree>
    <p:extLst>
      <p:ext uri="{BB962C8B-B14F-4D97-AF65-F5344CB8AC3E}">
        <p14:creationId xmlns:p14="http://schemas.microsoft.com/office/powerpoint/2010/main" val="383857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 ES ss fo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78" y="118872"/>
            <a:ext cx="1140045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20240" y="128016"/>
            <a:ext cx="7955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3B7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Implémentation de l’IA chez Eureka Solutions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1920240" y="49377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65A"/>
                </a:solidFill>
              </a:rPr>
              <a:t>Architecture hybride : chez le client + services Eureka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228600" y="841248"/>
            <a:ext cx="11722608" cy="0"/>
          </a:xfrm>
          <a:prstGeom prst="line">
            <a:avLst/>
          </a:prstGeom>
          <a:noFill/>
          <a:ln w="15240">
            <a:solidFill>
              <a:srgbClr val="D9E7F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1828800" y="1417320"/>
            <a:ext cx="8549640" cy="4343400"/>
          </a:xfrm>
          <a:prstGeom prst="roundRect">
            <a:avLst>
              <a:gd name="adj" fmla="val 3368"/>
            </a:avLst>
          </a:prstGeom>
          <a:solidFill>
            <a:srgbClr val="F8FBFF"/>
          </a:solidFill>
          <a:ln w="15240">
            <a:solidFill>
              <a:srgbClr val="C8DCEF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2194560" y="1691640"/>
            <a:ext cx="7818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3B71"/>
                </a:solidFill>
              </a:rPr>
              <a:t>Une seule machine IBM Power chez le client</a:t>
            </a:r>
            <a:endParaRPr lang="en-US" sz="2500" dirty="0"/>
          </a:p>
        </p:txBody>
      </p:sp>
      <p:pic>
        <p:nvPicPr>
          <p:cNvPr id="9" name="Image 1" descr="/mnt/data/eureka_ai_ppt/p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952" y="2439871"/>
            <a:ext cx="3840480" cy="119187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514600" y="416052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5565A"/>
                </a:solidFill>
              </a:rPr>
              <a:t>Socle commun de l’architecture : IBM i + Linux Ubuntu sur la même machine Power.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 ES ss fo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78" y="118872"/>
            <a:ext cx="1140045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20240" y="128016"/>
            <a:ext cx="7955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3B7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Partition IBM i : données ERP, GED, PASE et MCP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1920240" y="49377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65A"/>
                </a:solidFill>
              </a:rPr>
              <a:t>Architecture hybride : chez le client + services Eureka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228600" y="841248"/>
            <a:ext cx="11722608" cy="0"/>
          </a:xfrm>
          <a:prstGeom prst="line">
            <a:avLst/>
          </a:prstGeom>
          <a:noFill/>
          <a:ln w="15240">
            <a:solidFill>
              <a:srgbClr val="D9E7F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7" name="Image 1" descr="/mnt/data/eureka_ai_ppt/p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048" y="932688"/>
            <a:ext cx="1649984" cy="512064"/>
          </a:xfrm>
          <a:prstGeom prst="rect">
            <a:avLst/>
          </a:prstGeom>
        </p:spPr>
      </p:pic>
      <p:pic>
        <p:nvPicPr>
          <p:cNvPr id="8" name="Image 2" descr="/mnt/data/eureka_ai_ppt/ibmi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29" y="1417320"/>
            <a:ext cx="4124102" cy="461772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5806440" y="1874520"/>
            <a:ext cx="5394960" cy="329184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DFEAF5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 5"/>
          <p:cNvSpPr/>
          <p:nvPr/>
        </p:nvSpPr>
        <p:spPr>
          <a:xfrm>
            <a:off x="6080760" y="212140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3B71"/>
                </a:solidFill>
              </a:rPr>
              <a:t>Ce que l’on installe côté IBM i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6080760" y="2606040"/>
            <a:ext cx="4709160" cy="1645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55565A"/>
                </a:solidFill>
              </a:rPr>
              <a:t>• DB2 for i</a:t>
            </a:r>
            <a:r>
              <a:rPr lang="en-US" sz="1320" dirty="0">
                <a:solidFill>
                  <a:srgbClr val="55565A"/>
                </a:solidFill>
              </a:rPr>
              <a:t> conserve les données ERP et les documents GED
</a:t>
            </a:r>
            <a:r>
              <a:rPr lang="en-US" sz="1320" b="1" dirty="0">
                <a:solidFill>
                  <a:srgbClr val="55565A"/>
                </a:solidFill>
              </a:rPr>
              <a:t>• PASE</a:t>
            </a:r>
            <a:r>
              <a:rPr lang="en-US" sz="1320" dirty="0">
                <a:solidFill>
                  <a:srgbClr val="55565A"/>
                </a:solidFill>
              </a:rPr>
              <a:t> héberge l’assistant ERP côté IBM i
</a:t>
            </a:r>
            <a:r>
              <a:rPr lang="en-US" sz="1320" b="1" dirty="0">
                <a:solidFill>
                  <a:srgbClr val="55565A"/>
                </a:solidFill>
              </a:rPr>
              <a:t>• Serveur MCP</a:t>
            </a:r>
            <a:r>
              <a:rPr lang="en-US" sz="1320" dirty="0">
                <a:solidFill>
                  <a:srgbClr val="55565A"/>
                </a:solidFill>
              </a:rPr>
              <a:t> expose un accès contrôlé aux données DB2
</a:t>
            </a:r>
            <a:r>
              <a:rPr lang="en-US" sz="1320" b="1" dirty="0">
                <a:solidFill>
                  <a:srgbClr val="55565A"/>
                </a:solidFill>
              </a:rPr>
              <a:t>• Assistant ERP</a:t>
            </a:r>
            <a:r>
              <a:rPr lang="en-US" sz="1320" dirty="0">
                <a:solidFill>
                  <a:srgbClr val="55565A"/>
                </a:solidFill>
              </a:rPr>
              <a:t> orchestre les recherches en langage naturel</a:t>
            </a:r>
            <a:endParaRPr lang="en-US" sz="1320" dirty="0"/>
          </a:p>
        </p:txBody>
      </p:sp>
      <p:sp>
        <p:nvSpPr>
          <p:cNvPr id="12" name="Shape 7"/>
          <p:cNvSpPr/>
          <p:nvPr/>
        </p:nvSpPr>
        <p:spPr>
          <a:xfrm>
            <a:off x="6080760" y="4462272"/>
            <a:ext cx="310896" cy="310896"/>
          </a:xfrm>
          <a:prstGeom prst="ellipse">
            <a:avLst/>
          </a:prstGeom>
          <a:solidFill>
            <a:srgbClr val="0097A7"/>
          </a:solidFill>
          <a:ln w="12700">
            <a:solidFill>
              <a:srgbClr val="0097A7"/>
            </a:solidFill>
            <a:prstDash val="solid"/>
          </a:ln>
          <a:effectLst>
            <a:outerShdw blurRad="19050" dist="635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Text 8"/>
          <p:cNvSpPr/>
          <p:nvPr/>
        </p:nvSpPr>
        <p:spPr>
          <a:xfrm>
            <a:off x="6080760" y="4512564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6464808" y="448056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97A7"/>
                </a:solidFill>
              </a:rPr>
              <a:t>La donnée métier reste dans l’environnement client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228600" y="6400800"/>
            <a:ext cx="11731752" cy="292608"/>
          </a:xfrm>
          <a:prstGeom prst="rect">
            <a:avLst/>
          </a:prstGeom>
          <a:solidFill>
            <a:srgbClr val="003B71"/>
          </a:solidFill>
          <a:ln w="12700">
            <a:solidFill>
              <a:srgbClr val="003B7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1"/>
          <p:cNvSpPr/>
          <p:nvPr/>
        </p:nvSpPr>
        <p:spPr>
          <a:xfrm>
            <a:off x="365760" y="6473952"/>
            <a:ext cx="11430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Eureka Solutions – L’IA au service de la performance de votre ERP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 ES ss fo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78" y="118872"/>
            <a:ext cx="1140045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20240" y="128016"/>
            <a:ext cx="100309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3B7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Partition Linux Ubuntu : RAG, PostgreSQL vectoriel et SLM locaux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1920240" y="49377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65A"/>
                </a:solidFill>
              </a:rPr>
              <a:t>Architecture hybride : chez le client + services Eureka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228600" y="841248"/>
            <a:ext cx="11722608" cy="0"/>
          </a:xfrm>
          <a:prstGeom prst="line">
            <a:avLst/>
          </a:prstGeom>
          <a:noFill/>
          <a:ln w="15240">
            <a:solidFill>
              <a:srgbClr val="D9E7F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4"/>
          <p:cNvSpPr/>
          <p:nvPr/>
        </p:nvSpPr>
        <p:spPr>
          <a:xfrm>
            <a:off x="5349240" y="3017520"/>
            <a:ext cx="1005840" cy="0"/>
          </a:xfrm>
          <a:prstGeom prst="line">
            <a:avLst/>
          </a:prstGeom>
          <a:noFill/>
          <a:ln w="31750">
            <a:solidFill>
              <a:srgbClr val="0097A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5376672" y="2651760"/>
            <a:ext cx="9509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97A7"/>
                </a:solidFill>
              </a:rPr>
              <a:t>API / documents / requêtes</a:t>
            </a:r>
            <a:endParaRPr lang="en-US" sz="950" dirty="0"/>
          </a:p>
        </p:txBody>
      </p:sp>
      <p:pic>
        <p:nvPicPr>
          <p:cNvPr id="9" name="Image 1" descr="/mnt/data/eureka_ai_ppt/ibmi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24" y="1234440"/>
            <a:ext cx="4287432" cy="4800600"/>
          </a:xfrm>
          <a:prstGeom prst="rect">
            <a:avLst/>
          </a:prstGeom>
        </p:spPr>
      </p:pic>
      <p:pic>
        <p:nvPicPr>
          <p:cNvPr id="10" name="Image 2" descr="/mnt/data/eureka_ai_ppt/linux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703" y="1234440"/>
            <a:ext cx="2896914" cy="480060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10241280" y="1965960"/>
            <a:ext cx="1572768" cy="24231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9E7F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7"/>
          <p:cNvSpPr/>
          <p:nvPr/>
        </p:nvSpPr>
        <p:spPr>
          <a:xfrm>
            <a:off x="10405872" y="217627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3B71"/>
                </a:solidFill>
              </a:rPr>
              <a:t>Rôle Linux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10378440" y="2578608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65A"/>
                </a:solidFill>
              </a:rPr>
              <a:t>• RAG documentaire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5565A"/>
                </a:solidFill>
              </a:rPr>
              <a:t>• PostgreSQL vectoriel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5565A"/>
                </a:solidFill>
              </a:rPr>
              <a:t>• Eureka-SQL local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5565A"/>
                </a:solidFill>
              </a:rPr>
              <a:t>• SLM CRM / Outlook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 ES ss fo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78" y="118872"/>
            <a:ext cx="1140045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20240" y="128016"/>
            <a:ext cx="7955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3B7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Services Eureka : LLM Eureka-document hébergé et sécurisé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1920240" y="49377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65A"/>
                </a:solidFill>
              </a:rPr>
              <a:t>Architecture hybride : chez le client + services Eureka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228600" y="841248"/>
            <a:ext cx="11722608" cy="0"/>
          </a:xfrm>
          <a:prstGeom prst="line">
            <a:avLst/>
          </a:prstGeom>
          <a:noFill/>
          <a:ln w="15240">
            <a:solidFill>
              <a:srgbClr val="D9E7F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9" name="Image 1" descr="/mnt/data/eureka_ai_ppt/ibmi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24" y="1234440"/>
            <a:ext cx="3838273" cy="4297680"/>
          </a:xfrm>
          <a:prstGeom prst="rect">
            <a:avLst/>
          </a:prstGeom>
        </p:spPr>
      </p:pic>
      <p:pic>
        <p:nvPicPr>
          <p:cNvPr id="10" name="Image 2" descr="/mnt/data/eureka_ai_ppt/linux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728" y="1246719"/>
            <a:ext cx="2578608" cy="4273122"/>
          </a:xfrm>
          <a:prstGeom prst="rect">
            <a:avLst/>
          </a:prstGeom>
        </p:spPr>
      </p:pic>
      <p:pic>
        <p:nvPicPr>
          <p:cNvPr id="11" name="Image 3" descr="/mnt/data/eureka_ai_ppt/eureka_clea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7876" y="1234440"/>
            <a:ext cx="3231320" cy="397764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8138160" y="5230368"/>
            <a:ext cx="3703320" cy="877824"/>
          </a:xfrm>
          <a:prstGeom prst="roundRect">
            <a:avLst>
              <a:gd name="adj" fmla="val 8333"/>
            </a:avLst>
          </a:prstGeom>
          <a:solidFill>
            <a:srgbClr val="F0FFF8"/>
          </a:solidFill>
          <a:ln w="12700">
            <a:solidFill>
              <a:srgbClr val="9ADF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7"/>
          <p:cNvSpPr/>
          <p:nvPr/>
        </p:nvSpPr>
        <p:spPr>
          <a:xfrm>
            <a:off x="8339328" y="5404104"/>
            <a:ext cx="33101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03B71"/>
                </a:solidFill>
              </a:rPr>
              <a:t>Traitement des emails : SLM locaux chez le client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003B71"/>
                </a:solidFill>
              </a:rPr>
              <a:t>Émotions, résumé, classification et notifications selon la gravité</a:t>
            </a:r>
            <a:endParaRPr lang="en-US" sz="10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 ES ss fo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78" y="118872"/>
            <a:ext cx="1140045" cy="62179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20240" y="128016"/>
            <a:ext cx="7955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3B7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Vue complète de l’architecture hybride IA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1920240" y="49377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65A"/>
                </a:solidFill>
              </a:rPr>
              <a:t>Architecture hybride : chez le client + services Eureka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228600" y="841248"/>
            <a:ext cx="11722608" cy="0"/>
          </a:xfrm>
          <a:prstGeom prst="line">
            <a:avLst/>
          </a:prstGeom>
          <a:noFill/>
          <a:ln w="15240">
            <a:solidFill>
              <a:srgbClr val="D9E7F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7" name="Image 1" descr="/mnt/data/eureka_ai_ppt/fu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538" y="950976"/>
            <a:ext cx="8161020" cy="5440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96795-4D50-CEE3-E165-C70D7DB8E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4FF4E2E-8C64-5A10-983E-82D150CA258F}"/>
              </a:ext>
            </a:extLst>
          </p:cNvPr>
          <p:cNvGrpSpPr/>
          <p:nvPr/>
        </p:nvGrpSpPr>
        <p:grpSpPr>
          <a:xfrm>
            <a:off x="0" y="956085"/>
            <a:ext cx="11170565" cy="608788"/>
            <a:chOff x="0" y="0"/>
            <a:chExt cx="3367979" cy="19113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75A8879-9427-A953-491B-25E6E6B18112}"/>
                </a:ext>
              </a:extLst>
            </p:cNvPr>
            <p:cNvSpPr/>
            <p:nvPr/>
          </p:nvSpPr>
          <p:spPr>
            <a:xfrm>
              <a:off x="0" y="0"/>
              <a:ext cx="3367979" cy="191134"/>
            </a:xfrm>
            <a:custGeom>
              <a:avLst/>
              <a:gdLst/>
              <a:ahLst/>
              <a:cxnLst/>
              <a:rect l="l" t="t" r="r" b="b"/>
              <a:pathLst>
                <a:path w="3367979" h="191134">
                  <a:moveTo>
                    <a:pt x="0" y="0"/>
                  </a:moveTo>
                  <a:lnTo>
                    <a:pt x="3367979" y="0"/>
                  </a:lnTo>
                  <a:lnTo>
                    <a:pt x="3367979" y="191134"/>
                  </a:lnTo>
                  <a:lnTo>
                    <a:pt x="0" y="191134"/>
                  </a:lnTo>
                  <a:close/>
                </a:path>
              </a:pathLst>
            </a:custGeom>
            <a:solidFill>
              <a:srgbClr val="D03D56"/>
            </a:solidFill>
          </p:spPr>
          <p:txBody>
            <a:bodyPr/>
            <a:lstStyle/>
            <a:p>
              <a:endParaRPr lang="fr-FR" sz="933">
                <a:latin typeface="Montserrat" panose="00000500000000000000" pitchFamily="2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A7FC3B44-6814-7B06-6E48-8CBFE1C04E71}"/>
              </a:ext>
            </a:extLst>
          </p:cNvPr>
          <p:cNvSpPr txBox="1"/>
          <p:nvPr/>
        </p:nvSpPr>
        <p:spPr>
          <a:xfrm>
            <a:off x="1590992" y="1012092"/>
            <a:ext cx="9429195" cy="43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69"/>
              </a:lnSpc>
            </a:pPr>
            <a:r>
              <a:rPr lang="en-US" sz="2400" spc="-97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Les </a:t>
            </a:r>
            <a:r>
              <a:rPr lang="en-US" sz="2400" spc="-97" err="1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fonctionnalités</a:t>
            </a:r>
            <a:endParaRPr lang="en-US" sz="2400" spc="-97">
              <a:solidFill>
                <a:srgbClr val="FEFFFF"/>
              </a:solidFill>
              <a:latin typeface="Montserrat" panose="00000500000000000000" pitchFamily="2" charset="0"/>
              <a:ea typeface="Antonio Light"/>
              <a:cs typeface="Antonio Light"/>
              <a:sym typeface="Antonio Light"/>
            </a:endParaRP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90D1523B-1AE8-CE19-BDE8-63B85DE973B1}"/>
              </a:ext>
            </a:extLst>
          </p:cNvPr>
          <p:cNvSpPr txBox="1"/>
          <p:nvPr/>
        </p:nvSpPr>
        <p:spPr>
          <a:xfrm>
            <a:off x="139338" y="3683000"/>
            <a:ext cx="3642065" cy="656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133" b="1">
                <a:solidFill>
                  <a:srgbClr val="4C4C4E"/>
                </a:solidFill>
                <a:latin typeface="Montserrat" panose="00000500000000000000" pitchFamily="2" charset="0"/>
              </a:rPr>
              <a:t>Détection des émotions dans les emails</a:t>
            </a:r>
            <a:endParaRPr lang="fr-FR" sz="2133">
              <a:solidFill>
                <a:srgbClr val="4C4C4E"/>
              </a:solidFill>
              <a:latin typeface="Montserrat" panose="00000500000000000000" pitchFamily="2" charset="0"/>
            </a:endParaRPr>
          </a:p>
        </p:txBody>
      </p:sp>
      <p:pic>
        <p:nvPicPr>
          <p:cNvPr id="10" name="Image 9" descr="Une image contenant dessin humoristique, clipart, émoticône, smiley&#10;&#10;Le contenu généré par l’IA peut être incorrect.">
            <a:extLst>
              <a:ext uri="{FF2B5EF4-FFF2-40B4-BE49-F238E27FC236}">
                <a16:creationId xmlns:a16="http://schemas.microsoft.com/office/drawing/2014/main" id="{74AF7074-16D5-2F09-4E7D-50DA57C15C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10" y="1870716"/>
            <a:ext cx="1685540" cy="1685540"/>
          </a:xfrm>
          <a:prstGeom prst="rect">
            <a:avLst/>
          </a:prstGeom>
        </p:spPr>
      </p:pic>
      <p:pic>
        <p:nvPicPr>
          <p:cNvPr id="13" name="Image 12" descr="Une image contenant symbole, logo, Police, Graphique&#10;&#10;Le contenu généré par l’IA peut être incorrect.">
            <a:extLst>
              <a:ext uri="{FF2B5EF4-FFF2-40B4-BE49-F238E27FC236}">
                <a16:creationId xmlns:a16="http://schemas.microsoft.com/office/drawing/2014/main" id="{3CE8386B-6DA7-E931-3832-023CA28280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927" y="3291237"/>
            <a:ext cx="1440691" cy="1440691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52DB8749-B877-54A6-3B91-5B4C8FEC2AAD}"/>
              </a:ext>
            </a:extLst>
          </p:cNvPr>
          <p:cNvSpPr txBox="1"/>
          <p:nvPr/>
        </p:nvSpPr>
        <p:spPr>
          <a:xfrm>
            <a:off x="4290478" y="4694087"/>
            <a:ext cx="2876727" cy="656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133" b="1" dirty="0">
                <a:solidFill>
                  <a:srgbClr val="4C4C4E"/>
                </a:solidFill>
                <a:latin typeface="Montserrat" panose="00000500000000000000" pitchFamily="2" charset="0"/>
              </a:rPr>
              <a:t>Traduction en temps réel</a:t>
            </a:r>
            <a:endParaRPr lang="fr-FR" sz="2133" dirty="0">
              <a:solidFill>
                <a:srgbClr val="4C4C4E"/>
              </a:solidFill>
              <a:latin typeface="Montserrat" panose="00000500000000000000" pitchFamily="2" charset="0"/>
            </a:endParaRPr>
          </a:p>
        </p:txBody>
      </p:sp>
      <p:pic>
        <p:nvPicPr>
          <p:cNvPr id="18" name="Image 17" descr="Une image contenant croquis, Graphique, clipart, dessin&#10;&#10;Le contenu généré par l’IA peut être incorrect.">
            <a:extLst>
              <a:ext uri="{FF2B5EF4-FFF2-40B4-BE49-F238E27FC236}">
                <a16:creationId xmlns:a16="http://schemas.microsoft.com/office/drawing/2014/main" id="{7C755FC9-738E-B495-9BA9-2C3BB9D134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599" y="2242309"/>
            <a:ext cx="1440691" cy="1440691"/>
          </a:xfrm>
          <a:prstGeom prst="rect">
            <a:avLst/>
          </a:prstGeom>
        </p:spPr>
      </p:pic>
      <p:sp>
        <p:nvSpPr>
          <p:cNvPr id="19" name="TextBox 10">
            <a:extLst>
              <a:ext uri="{FF2B5EF4-FFF2-40B4-BE49-F238E27FC236}">
                <a16:creationId xmlns:a16="http://schemas.microsoft.com/office/drawing/2014/main" id="{C3E4F22B-DF7E-4355-FC7E-262BF7997824}"/>
              </a:ext>
            </a:extLst>
          </p:cNvPr>
          <p:cNvSpPr txBox="1"/>
          <p:nvPr/>
        </p:nvSpPr>
        <p:spPr>
          <a:xfrm>
            <a:off x="7692581" y="3662026"/>
            <a:ext cx="2876727" cy="656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133" b="1">
                <a:solidFill>
                  <a:srgbClr val="4C4C4E"/>
                </a:solidFill>
                <a:latin typeface="Montserrat" panose="00000500000000000000" pitchFamily="2" charset="0"/>
              </a:rPr>
              <a:t>Connexion sécurisée par IA</a:t>
            </a:r>
            <a:endParaRPr lang="fr-FR" sz="2133">
              <a:solidFill>
                <a:srgbClr val="4C4C4E"/>
              </a:solidFill>
              <a:latin typeface="Montserrat" panose="00000500000000000000" pitchFamily="2" charset="0"/>
            </a:endParaRP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BCC97C45-0C8B-517B-0E13-46312F6E2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4529" y="4181801"/>
            <a:ext cx="1234569" cy="18211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99898AD-DA08-DFBC-7664-0466A77EF643}"/>
              </a:ext>
            </a:extLst>
          </p:cNvPr>
          <p:cNvSpPr txBox="1"/>
          <p:nvPr/>
        </p:nvSpPr>
        <p:spPr>
          <a:xfrm>
            <a:off x="536618" y="5507372"/>
            <a:ext cx="10349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latin typeface="Montserrat" panose="00000800000000000000" pitchFamily="50" charset="0"/>
              </a:rPr>
              <a:t>La recherche dans les données structurées ou non structurées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Zoom de diapositive 15">
                <a:extLst>
                  <a:ext uri="{FF2B5EF4-FFF2-40B4-BE49-F238E27FC236}">
                    <a16:creationId xmlns:a16="http://schemas.microsoft.com/office/drawing/2014/main" id="{B2D9B250-167E-A024-1C1A-584880283A8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36199875"/>
                  </p:ext>
                </p:extLst>
              </p:nvPr>
            </p:nvGraphicFramePr>
            <p:xfrm>
              <a:off x="394728" y="3896996"/>
              <a:ext cx="2593992" cy="1459121"/>
            </p:xfrm>
            <a:graphic>
              <a:graphicData uri="http://schemas.microsoft.com/office/powerpoint/2016/slidezoom">
                <pslz:sldZm>
                  <pslz:sldZmObj sldId="2142532868" cId="270954724">
                    <pslz:zmPr id="{3C78BEAC-132E-46BC-BDB3-9A1B05C195BA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593992" cy="145912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Zoom de diapositive 15">
                <a:extLst>
                  <a:ext uri="{FF2B5EF4-FFF2-40B4-BE49-F238E27FC236}">
                    <a16:creationId xmlns:a16="http://schemas.microsoft.com/office/drawing/2014/main" id="{B2D9B250-167E-A024-1C1A-584880283A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4728" y="3896996"/>
                <a:ext cx="2593992" cy="145912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0" name="Titre 3">
            <a:extLst>
              <a:ext uri="{FF2B5EF4-FFF2-40B4-BE49-F238E27FC236}">
                <a16:creationId xmlns:a16="http://schemas.microsoft.com/office/drawing/2014/main" id="{7F7FE3DB-4B25-CB45-73E1-31209CF00E47}"/>
              </a:ext>
            </a:extLst>
          </p:cNvPr>
          <p:cNvSpPr txBox="1">
            <a:spLocks/>
          </p:cNvSpPr>
          <p:nvPr/>
        </p:nvSpPr>
        <p:spPr>
          <a:xfrm>
            <a:off x="155999" y="189000"/>
            <a:ext cx="115680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latin typeface="Montserrat Light" panose="00000400000000000000" pitchFamily="50" charset="0"/>
              </a:rPr>
              <a:t>Intégration de l’IA dans Eurêka ERP </a:t>
            </a:r>
          </a:p>
        </p:txBody>
      </p:sp>
    </p:spTree>
    <p:extLst>
      <p:ext uri="{BB962C8B-B14F-4D97-AF65-F5344CB8AC3E}">
        <p14:creationId xmlns:p14="http://schemas.microsoft.com/office/powerpoint/2010/main" val="368928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nombre, Parallèle&#10;&#10;Le contenu généré par l’IA peut être incorrect.">
            <a:extLst>
              <a:ext uri="{FF2B5EF4-FFF2-40B4-BE49-F238E27FC236}">
                <a16:creationId xmlns:a16="http://schemas.microsoft.com/office/drawing/2014/main" id="{2D6D6367-9DF0-B599-BD31-68EDAAC08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4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8D3BD-CEE4-60FA-28EE-CD5BF70AE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F4C6374-2D88-7D6C-9B32-CB94DBF8D752}"/>
              </a:ext>
            </a:extLst>
          </p:cNvPr>
          <p:cNvGrpSpPr/>
          <p:nvPr/>
        </p:nvGrpSpPr>
        <p:grpSpPr>
          <a:xfrm>
            <a:off x="-24680" y="1020744"/>
            <a:ext cx="11170565" cy="608788"/>
            <a:chOff x="0" y="0"/>
            <a:chExt cx="3367979" cy="19113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3DF8EBB-71BE-9AE4-2B8A-2A7A8EC7F032}"/>
                </a:ext>
              </a:extLst>
            </p:cNvPr>
            <p:cNvSpPr/>
            <p:nvPr/>
          </p:nvSpPr>
          <p:spPr>
            <a:xfrm>
              <a:off x="0" y="0"/>
              <a:ext cx="3367979" cy="191134"/>
            </a:xfrm>
            <a:custGeom>
              <a:avLst/>
              <a:gdLst/>
              <a:ahLst/>
              <a:cxnLst/>
              <a:rect l="l" t="t" r="r" b="b"/>
              <a:pathLst>
                <a:path w="3367979" h="191134">
                  <a:moveTo>
                    <a:pt x="0" y="0"/>
                  </a:moveTo>
                  <a:lnTo>
                    <a:pt x="3367979" y="0"/>
                  </a:lnTo>
                  <a:lnTo>
                    <a:pt x="3367979" y="191134"/>
                  </a:lnTo>
                  <a:lnTo>
                    <a:pt x="0" y="191134"/>
                  </a:lnTo>
                  <a:close/>
                </a:path>
              </a:pathLst>
            </a:custGeom>
            <a:solidFill>
              <a:srgbClr val="D03D56"/>
            </a:solidFill>
          </p:spPr>
          <p:txBody>
            <a:bodyPr/>
            <a:lstStyle/>
            <a:p>
              <a:endParaRPr lang="fr-FR" sz="933">
                <a:latin typeface="Montserrat" panose="00000500000000000000" pitchFamily="2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11B9CE3-83C9-9CFA-0A32-ED373D298AB2}"/>
              </a:ext>
            </a:extLst>
          </p:cNvPr>
          <p:cNvSpPr txBox="1"/>
          <p:nvPr/>
        </p:nvSpPr>
        <p:spPr>
          <a:xfrm>
            <a:off x="1566312" y="1076751"/>
            <a:ext cx="9429195" cy="437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69"/>
              </a:lnSpc>
            </a:pPr>
            <a:r>
              <a:rPr lang="en-US" sz="2400" spc="-97" dirty="0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Les </a:t>
            </a:r>
            <a:r>
              <a:rPr lang="en-US" sz="2400" spc="-97" dirty="0" err="1">
                <a:solidFill>
                  <a:srgbClr val="FEFFFF"/>
                </a:solidFill>
                <a:latin typeface="Montserrat" panose="00000500000000000000" pitchFamily="2" charset="0"/>
                <a:ea typeface="Antonio Light"/>
                <a:cs typeface="Antonio Light"/>
                <a:sym typeface="Antonio Light"/>
              </a:rPr>
              <a:t>fonctionnalités</a:t>
            </a:r>
            <a:endParaRPr lang="en-US" sz="2400" spc="-97" dirty="0">
              <a:solidFill>
                <a:srgbClr val="FEFFFF"/>
              </a:solidFill>
              <a:latin typeface="Montserrat" panose="00000500000000000000" pitchFamily="2" charset="0"/>
              <a:ea typeface="Antonio Light"/>
              <a:cs typeface="Antonio Light"/>
              <a:sym typeface="Antonio Light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8D913EA-22C2-4487-15D9-C871E70F13FF}"/>
              </a:ext>
            </a:extLst>
          </p:cNvPr>
          <p:cNvSpPr txBox="1"/>
          <p:nvPr/>
        </p:nvSpPr>
        <p:spPr>
          <a:xfrm>
            <a:off x="3575720" y="2115474"/>
            <a:ext cx="4437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latin typeface="Montserrat" panose="00000800000000000000" pitchFamily="50" charset="0"/>
              </a:rPr>
              <a:t>L’assistant technique </a:t>
            </a:r>
            <a:r>
              <a:rPr lang="fr-FR" sz="2400" err="1">
                <a:latin typeface="Montserrat" panose="00000800000000000000" pitchFamily="50" charset="0"/>
              </a:rPr>
              <a:t>IBMi</a:t>
            </a:r>
            <a:endParaRPr lang="fr-FR" sz="2400">
              <a:latin typeface="Montserrat" panose="00000800000000000000" pitchFamily="50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Zoom de diapositive 9">
                <a:extLst>
                  <a:ext uri="{FF2B5EF4-FFF2-40B4-BE49-F238E27FC236}">
                    <a16:creationId xmlns:a16="http://schemas.microsoft.com/office/drawing/2014/main" id="{411019BC-6ECC-B8E9-82ED-070AC209812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5858462"/>
                  </p:ext>
                </p:extLst>
              </p:nvPr>
            </p:nvGraphicFramePr>
            <p:xfrm>
              <a:off x="630956" y="3548557"/>
              <a:ext cx="3745362" cy="2106766"/>
            </p:xfrm>
            <a:graphic>
              <a:graphicData uri="http://schemas.microsoft.com/office/powerpoint/2016/slidezoom">
                <pslz:sldZm>
                  <pslz:sldZmObj sldId="2142532889" cId="2949287882">
                    <pslz:zmPr id="{B814E8D7-B166-4FBC-8595-6CC5C8453984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745362" cy="2106766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Zoom de diapositive 9">
                <a:extLst>
                  <a:ext uri="{FF2B5EF4-FFF2-40B4-BE49-F238E27FC236}">
                    <a16:creationId xmlns:a16="http://schemas.microsoft.com/office/drawing/2014/main" id="{411019BC-6ECC-B8E9-82ED-070AC20981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0956" y="3548557"/>
                <a:ext cx="3745362" cy="2106766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AC99AAFF-D7D7-0356-3FE8-DE1B2F34F8F0}"/>
              </a:ext>
            </a:extLst>
          </p:cNvPr>
          <p:cNvSpPr txBox="1"/>
          <p:nvPr/>
        </p:nvSpPr>
        <p:spPr>
          <a:xfrm>
            <a:off x="400725" y="2909322"/>
            <a:ext cx="513473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67">
                <a:latin typeface="Montserrat" panose="00000800000000000000" pitchFamily="50" charset="0"/>
              </a:rPr>
              <a:t>Résolution des problèmes d’impression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BE8EBF-1E41-DDC5-7FFC-7523A52C048B}"/>
              </a:ext>
            </a:extLst>
          </p:cNvPr>
          <p:cNvSpPr txBox="1"/>
          <p:nvPr/>
        </p:nvSpPr>
        <p:spPr>
          <a:xfrm>
            <a:off x="6151157" y="2945134"/>
            <a:ext cx="4641015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67" dirty="0">
                <a:latin typeface="Montserrat" panose="00000800000000000000" pitchFamily="50" charset="0"/>
              </a:rPr>
              <a:t>Résolution des problèmes de perte </a:t>
            </a:r>
          </a:p>
          <a:p>
            <a:pPr algn="ctr"/>
            <a:r>
              <a:rPr lang="fr-FR" sz="1867" dirty="0">
                <a:latin typeface="Montserrat" panose="00000800000000000000" pitchFamily="50" charset="0"/>
              </a:rPr>
              <a:t>de mot de passe</a:t>
            </a: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3AA5431D-2DDE-1AC7-3DE6-761D8BC9F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416" y="4427631"/>
            <a:ext cx="1234569" cy="1821129"/>
          </a:xfrm>
          <a:prstGeom prst="rect">
            <a:avLst/>
          </a:prstGeom>
        </p:spPr>
      </p:pic>
      <p:sp>
        <p:nvSpPr>
          <p:cNvPr id="5" name="Titre 3">
            <a:extLst>
              <a:ext uri="{FF2B5EF4-FFF2-40B4-BE49-F238E27FC236}">
                <a16:creationId xmlns:a16="http://schemas.microsoft.com/office/drawing/2014/main" id="{0B869106-5C3E-66FB-FD95-3CF87AC49FC4}"/>
              </a:ext>
            </a:extLst>
          </p:cNvPr>
          <p:cNvSpPr txBox="1">
            <a:spLocks/>
          </p:cNvSpPr>
          <p:nvPr/>
        </p:nvSpPr>
        <p:spPr>
          <a:xfrm>
            <a:off x="155999" y="189000"/>
            <a:ext cx="1156801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>
                <a:latin typeface="Montserrat Light" panose="00000400000000000000" pitchFamily="50" charset="0"/>
              </a:rPr>
              <a:t>Intégration de l’IA dans Eurêka ERP </a:t>
            </a:r>
          </a:p>
        </p:txBody>
      </p:sp>
    </p:spTree>
    <p:extLst>
      <p:ext uri="{BB962C8B-B14F-4D97-AF65-F5344CB8AC3E}">
        <p14:creationId xmlns:p14="http://schemas.microsoft.com/office/powerpoint/2010/main" val="195821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rome_kvZWy69aC5">
            <a:hlinkClick r:id="" action="ppaction://media"/>
            <a:extLst>
              <a:ext uri="{FF2B5EF4-FFF2-40B4-BE49-F238E27FC236}">
                <a16:creationId xmlns:a16="http://schemas.microsoft.com/office/drawing/2014/main" id="{9F87AAD2-56DB-285D-07E5-183072DCE6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28600"/>
            <a:ext cx="12192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8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623CB7-4DC2-8990-E707-FB927D908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404664"/>
            <a:ext cx="9619844" cy="598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73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D60BBA-BC93-E0ED-3258-6FF76830C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764704"/>
            <a:ext cx="11515725" cy="432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36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B5CCE21-7101-B6E0-C6FF-34AC67B82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>
                <a:solidFill>
                  <a:schemeClr val="accent3"/>
                </a:solidFill>
              </a:rPr>
              <a:t>Les fonctionnalités IA Générative possibles dans les ERP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53EA4C-2D50-F9EF-1802-B8E3C609CD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1500" y="1125538"/>
            <a:ext cx="11620500" cy="5422900"/>
          </a:xfrm>
        </p:spPr>
        <p:txBody>
          <a:bodyPr/>
          <a:lstStyle/>
          <a:p>
            <a:r>
              <a:rPr lang="fr-FR" sz="1800" dirty="0">
                <a:latin typeface="Montserrat Light" panose="00000400000000000000" pitchFamily="50" charset="0"/>
              </a:rPr>
              <a:t>Aide à la vente (suivant la typologie de client)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Gestion de la </a:t>
            </a:r>
            <a:r>
              <a:rPr lang="fr-FR" sz="1800" dirty="0" err="1">
                <a:latin typeface="Montserrat Light" panose="00000400000000000000" pitchFamily="50" charset="0"/>
              </a:rPr>
              <a:t>supply</a:t>
            </a:r>
            <a:r>
              <a:rPr lang="fr-FR" sz="1800" dirty="0">
                <a:latin typeface="Montserrat Light" panose="00000400000000000000" pitchFamily="50" charset="0"/>
              </a:rPr>
              <a:t> </a:t>
            </a:r>
            <a:r>
              <a:rPr lang="fr-FR" sz="1800" dirty="0" err="1">
                <a:latin typeface="Montserrat Light" panose="00000400000000000000" pitchFamily="50" charset="0"/>
              </a:rPr>
              <a:t>chain</a:t>
            </a:r>
            <a:r>
              <a:rPr lang="fr-FR" sz="1800" dirty="0">
                <a:latin typeface="Montserrat Light" panose="00000400000000000000" pitchFamily="50" charset="0"/>
              </a:rPr>
              <a:t> </a:t>
            </a:r>
          </a:p>
          <a:p>
            <a:pPr lvl="1"/>
            <a:r>
              <a:rPr lang="fr-FR" sz="1800" dirty="0">
                <a:latin typeface="Montserrat Light" panose="00000400000000000000" pitchFamily="50" charset="0"/>
              </a:rPr>
              <a:t>Proposition automatique des quantités de réapprovisionnement chez différents fournisseurs aux meilleurs prix (palier des BFA) et aux meilleurs délais.</a:t>
            </a:r>
          </a:p>
          <a:p>
            <a:pPr lvl="1"/>
            <a:r>
              <a:rPr lang="fr-FR" sz="1800" dirty="0">
                <a:latin typeface="Montserrat Light" panose="00000400000000000000" pitchFamily="50" charset="0"/>
              </a:rPr>
              <a:t>Prise en compte de l’impact carbone</a:t>
            </a:r>
          </a:p>
          <a:p>
            <a:pPr lvl="1"/>
            <a:r>
              <a:rPr lang="fr-FR" sz="1800" dirty="0">
                <a:latin typeface="Montserrat Light" panose="00000400000000000000" pitchFamily="50" charset="0"/>
              </a:rPr>
              <a:t>Contrôle des documents suivant les contraintes douanières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Rotation de stock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Automatisation pour les taches répétitives</a:t>
            </a:r>
          </a:p>
          <a:p>
            <a:pPr lvl="1"/>
            <a:r>
              <a:rPr lang="fr-FR" sz="1800" dirty="0">
                <a:latin typeface="Montserrat Light" panose="00000400000000000000" pitchFamily="50" charset="0"/>
              </a:rPr>
              <a:t>Contrôle des factures fournisseurs</a:t>
            </a:r>
          </a:p>
          <a:p>
            <a:pPr lvl="1"/>
            <a:r>
              <a:rPr lang="fr-FR" sz="1800" dirty="0">
                <a:latin typeface="Montserrat Light" panose="00000400000000000000" pitchFamily="50" charset="0"/>
              </a:rPr>
              <a:t>Rapprochements bancaires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Maintenance prédictive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Résumé des documents ou des emails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Extraire des informations pertinentes des documents</a:t>
            </a:r>
          </a:p>
          <a:p>
            <a:r>
              <a:rPr lang="fr-FR" sz="1800" dirty="0">
                <a:latin typeface="Montserrat Light" panose="00000400000000000000" pitchFamily="50" charset="0"/>
              </a:rPr>
              <a:t>Génération de rapports financiers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80ACEADF-BC16-4B4C-5354-8DDA534D9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379" y="3332990"/>
            <a:ext cx="2011941" cy="201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199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07EBB4-6E04-220D-DD8F-253705962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773472"/>
            <a:ext cx="1955800" cy="48641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73A474E-4043-20F8-514D-F6D89B135614}"/>
              </a:ext>
            </a:extLst>
          </p:cNvPr>
          <p:cNvSpPr txBox="1">
            <a:spLocks/>
          </p:cNvSpPr>
          <p:nvPr/>
        </p:nvSpPr>
        <p:spPr>
          <a:xfrm>
            <a:off x="-163846" y="212643"/>
            <a:ext cx="12192000" cy="404664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33" dirty="0">
                <a:solidFill>
                  <a:srgbClr val="D12048"/>
                </a:solidFill>
                <a:latin typeface="Montserrat" panose="00000800000000000000" pitchFamily="50" charset="0"/>
              </a:rPr>
              <a:t>Les fonctionnalités IA Générative possibles dans les ERP</a:t>
            </a:r>
          </a:p>
          <a:p>
            <a:r>
              <a:rPr lang="fr-FR" sz="2933" dirty="0">
                <a:solidFill>
                  <a:srgbClr val="D12048"/>
                </a:solidFill>
                <a:latin typeface="Montserrat" panose="00000800000000000000" pitchFamily="50" charset="0"/>
              </a:rPr>
              <a:t>La recherche Universelle (New version)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D9C9CD4-D82D-4A24-A765-74CBBB607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249" y="1162382"/>
            <a:ext cx="6000995" cy="39444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441CB30-A04F-8EE3-8576-9A1B65AB5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403" y="1550153"/>
            <a:ext cx="5712994" cy="37576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760E25-2856-F375-8A9F-705746C0B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605" y="4808570"/>
            <a:ext cx="2616200" cy="15113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25D6439-79B5-3646-6BE7-E1D9BCDEB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2251" y="3813043"/>
            <a:ext cx="3943350" cy="2587625"/>
          </a:xfrm>
          <a:prstGeom prst="rect">
            <a:avLst/>
          </a:prstGeom>
        </p:spPr>
      </p:pic>
      <p:pic>
        <p:nvPicPr>
          <p:cNvPr id="2" name="Picture 7">
            <a:extLst>
              <a:ext uri="{FF2B5EF4-FFF2-40B4-BE49-F238E27FC236}">
                <a16:creationId xmlns:a16="http://schemas.microsoft.com/office/drawing/2014/main" id="{011BD571-C9B4-D64F-107C-4D414D7E5E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033" y="356659"/>
            <a:ext cx="811880" cy="11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1C98369-35E8-BDB8-3FF9-07E033B83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659" y="220539"/>
            <a:ext cx="2736149" cy="286881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8C43FE-A115-1675-A165-8348826A3476}"/>
              </a:ext>
            </a:extLst>
          </p:cNvPr>
          <p:cNvSpPr txBox="1"/>
          <p:nvPr/>
        </p:nvSpPr>
        <p:spPr>
          <a:xfrm>
            <a:off x="2543605" y="308653"/>
            <a:ext cx="6096000" cy="2965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67" dirty="0"/>
              <a:t>Peux-tu me donner la liste des articles et la quantité en stock dont la quantité en stock en supérieur à 0 </a:t>
            </a:r>
          </a:p>
          <a:p>
            <a:r>
              <a:rPr lang="fr-FR" sz="1867" dirty="0"/>
              <a:t>et dont la désignation contient AXE et me l'afficher dans un format tableau HTML avec dans les colonnes </a:t>
            </a:r>
          </a:p>
          <a:p>
            <a:r>
              <a:rPr lang="fr-FR" sz="1867" dirty="0"/>
              <a:t>le code article, la désignation et la quantité en stock et </a:t>
            </a:r>
          </a:p>
          <a:p>
            <a:r>
              <a:rPr lang="fr-FR" sz="1867" dirty="0"/>
              <a:t>après le total en stock pour tous les articles AXE</a:t>
            </a:r>
          </a:p>
        </p:txBody>
      </p:sp>
      <p:pic>
        <p:nvPicPr>
          <p:cNvPr id="5" name="Graphique 4" descr="Aide avec un remplissage uni">
            <a:extLst>
              <a:ext uri="{FF2B5EF4-FFF2-40B4-BE49-F238E27FC236}">
                <a16:creationId xmlns:a16="http://schemas.microsoft.com/office/drawing/2014/main" id="{595ECA6D-8F2F-0593-1414-DE443F2DDF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413" y="365565"/>
            <a:ext cx="1728192" cy="1728192"/>
          </a:xfrm>
          <a:prstGeom prst="rect">
            <a:avLst/>
          </a:prstGeom>
        </p:spPr>
      </p:pic>
      <p:pic>
        <p:nvPicPr>
          <p:cNvPr id="2" name="Picture 7">
            <a:extLst>
              <a:ext uri="{FF2B5EF4-FFF2-40B4-BE49-F238E27FC236}">
                <a16:creationId xmlns:a16="http://schemas.microsoft.com/office/drawing/2014/main" id="{460B85D9-2CD6-FA1C-57BF-376B4A54C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44891"/>
            <a:ext cx="1234569" cy="18211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7EF4DB-56E5-F4A5-EA36-6DFB86A3E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50" y="2274627"/>
            <a:ext cx="3188405" cy="28192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96C0FA1-2378-81EE-0EF7-B7CF19CFC1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8419" y="3209094"/>
            <a:ext cx="2546660" cy="31102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4ADD60-DCC4-C7FC-9FE1-0EFA9F0B56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646" y="2820537"/>
            <a:ext cx="3294013" cy="30178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220F0AE-833C-8AF8-97D7-7D6B2BD254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9659" y="3557155"/>
            <a:ext cx="2845427" cy="181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71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2F1F81C-0FDF-A2B6-2DF3-D9A0286ED8D0}"/>
              </a:ext>
            </a:extLst>
          </p:cNvPr>
          <p:cNvSpPr txBox="1"/>
          <p:nvPr/>
        </p:nvSpPr>
        <p:spPr>
          <a:xfrm>
            <a:off x="1119475" y="2817704"/>
            <a:ext cx="87849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Montserrat Light" panose="00000400000000000000" pitchFamily="50" charset="0"/>
              </a:rPr>
              <a:t>L’IA transformera nos méthodes de travail, mais elle n’améliorera pas la qualité intrinsèque des données de l’ERP. </a:t>
            </a:r>
          </a:p>
          <a:p>
            <a:pPr algn="just"/>
            <a:r>
              <a:rPr lang="fr-FR" sz="2400" dirty="0">
                <a:latin typeface="Montserrat Light" panose="00000400000000000000" pitchFamily="50" charset="0"/>
              </a:rPr>
              <a:t>Le contrôle restera indispensable, simplement facilité par de nouveaux outils. </a:t>
            </a:r>
          </a:p>
          <a:p>
            <a:pPr algn="just"/>
            <a:r>
              <a:rPr lang="fr-FR" sz="2400" dirty="0">
                <a:latin typeface="Montserrat Light" panose="00000400000000000000" pitchFamily="50" charset="0"/>
              </a:rPr>
              <a:t>Le véritable défi sera de maîtriser ces outils sans compromettre la qualité.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278A81-B06C-A81D-211B-4DE5C46956F8}"/>
              </a:ext>
            </a:extLst>
          </p:cNvPr>
          <p:cNvSpPr txBox="1"/>
          <p:nvPr/>
        </p:nvSpPr>
        <p:spPr>
          <a:xfrm>
            <a:off x="575387" y="1844824"/>
            <a:ext cx="10273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chemeClr val="bg1"/>
                </a:solidFill>
                <a:latin typeface="Montserrat" panose="00000800000000000000" pitchFamily="50" charset="0"/>
              </a:rPr>
              <a:t>l’IA dans les ERP  « une évolution pas une révolution »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951ADD02-575D-CEB8-237F-579761574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-266855"/>
            <a:ext cx="1234569" cy="18211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C7947C-EB4E-3CF9-C910-2ED7E0928876}"/>
              </a:ext>
            </a:extLst>
          </p:cNvPr>
          <p:cNvSpPr txBox="1"/>
          <p:nvPr/>
        </p:nvSpPr>
        <p:spPr>
          <a:xfrm>
            <a:off x="1679509" y="420539"/>
            <a:ext cx="10321147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667" dirty="0">
                <a:solidFill>
                  <a:srgbClr val="3D4845"/>
                </a:solidFill>
                <a:latin typeface="Montserrat" panose="00000800000000000000" pitchFamily="50" charset="0"/>
              </a:rPr>
              <a:t>L’IA va transformer l'ERP d'un système d'enregistrement statique en un système d'intelligence dynamique.</a:t>
            </a:r>
            <a:endParaRPr lang="fr-FR" sz="2667" dirty="0">
              <a:latin typeface="Montserrat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237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A7BE37E-3314-B835-D8B6-36309757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020A23-B38E-7829-81B9-59D777641E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0290">
            <a:off x="-3968307" y="-1971000"/>
            <a:ext cx="12192000" cy="6858000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4C48AA09-34FE-B633-C9EB-A1BB634B678B}"/>
              </a:ext>
            </a:extLst>
          </p:cNvPr>
          <p:cNvSpPr txBox="1"/>
          <p:nvPr/>
        </p:nvSpPr>
        <p:spPr>
          <a:xfrm>
            <a:off x="3587592" y="556713"/>
            <a:ext cx="7739205" cy="498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>
              <a:lnSpc>
                <a:spcPct val="90000"/>
              </a:lnSpc>
              <a:spcBef>
                <a:spcPct val="0"/>
              </a:spcBef>
              <a:defRPr/>
            </a:pPr>
            <a:r>
              <a:rPr lang="fr-FR" sz="3600" dirty="0">
                <a:solidFill>
                  <a:prstClr val="white"/>
                </a:solidFill>
                <a:latin typeface="Avenir Next" panose="020B0503020202020204" pitchFamily="34" charset="0"/>
              </a:rPr>
              <a:t>Eurêka Solutions en quelques chiffres</a:t>
            </a:r>
            <a:r>
              <a:rPr lang="fr-FR" sz="1600" dirty="0">
                <a:solidFill>
                  <a:prstClr val="white"/>
                </a:solidFill>
                <a:latin typeface="Avenir Next" panose="020B0503020202020204" pitchFamily="34" charset="0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2958C0-75F4-8F42-DF51-558F25911479}"/>
              </a:ext>
            </a:extLst>
          </p:cNvPr>
          <p:cNvGrpSpPr/>
          <p:nvPr/>
        </p:nvGrpSpPr>
        <p:grpSpPr>
          <a:xfrm>
            <a:off x="3396000" y="2478428"/>
            <a:ext cx="6041143" cy="1901143"/>
            <a:chOff x="4116000" y="2478428"/>
            <a:chExt cx="6041143" cy="190114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73919BD-10B0-5BFB-D59E-75EDBDCC5D91}"/>
                </a:ext>
              </a:extLst>
            </p:cNvPr>
            <p:cNvSpPr txBox="1"/>
            <p:nvPr/>
          </p:nvSpPr>
          <p:spPr>
            <a:xfrm>
              <a:off x="4116000" y="3044279"/>
              <a:ext cx="5760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>
                  <a:latin typeface="Montserrat" panose="00000800000000000000" pitchFamily="50" charset="0"/>
                  <a:ea typeface="Josefin Sans" pitchFamily="2" charset="0"/>
                </a:rPr>
                <a:t>Questions ?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7231014A-9BDD-617A-4439-C925A3890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6000" y="2478428"/>
              <a:ext cx="1901143" cy="19011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7407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EUREK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899C"/>
      </a:accent1>
      <a:accent2>
        <a:srgbClr val="CD143D"/>
      </a:accent2>
      <a:accent3>
        <a:srgbClr val="47484A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urêka Light">
      <a:majorFont>
        <a:latin typeface="Montserrat Light"/>
        <a:ea typeface=""/>
        <a:cs typeface=""/>
      </a:majorFont>
      <a:minorFont>
        <a:latin typeface="Montserra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èle Présentations Eurêka" id="{D29475B0-50B5-4429-92DD-DFBC97878637}" vid="{90722E93-45B6-4D26-8ED4-95F4107D0B8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a599d3-04a0-48e8-96f5-e35dc92964d1" xsi:nil="true"/>
    <lcf76f155ced4ddcb4097134ff3c332f xmlns="2bd72417-bcae-48b2-95c0-1c1eb3a90fa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B58B22B33128439A15AEED14D7426A" ma:contentTypeVersion="18" ma:contentTypeDescription="Crée un document." ma:contentTypeScope="" ma:versionID="706a2a51362a391da950e8431b945519">
  <xsd:schema xmlns:xsd="http://www.w3.org/2001/XMLSchema" xmlns:xs="http://www.w3.org/2001/XMLSchema" xmlns:p="http://schemas.microsoft.com/office/2006/metadata/properties" xmlns:ns2="2bd72417-bcae-48b2-95c0-1c1eb3a90fa6" xmlns:ns3="b7a599d3-04a0-48e8-96f5-e35dc92964d1" targetNamespace="http://schemas.microsoft.com/office/2006/metadata/properties" ma:root="true" ma:fieldsID="274b34ddc0adcecf3ef55a3b63ef1f5a" ns2:_="" ns3:_="">
    <xsd:import namespace="2bd72417-bcae-48b2-95c0-1c1eb3a90fa6"/>
    <xsd:import namespace="b7a599d3-04a0-48e8-96f5-e35dc9296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72417-bcae-48b2-95c0-1c1eb3a90f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f8ba10e8-9eea-4d09-91f8-1b588a5e2d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a599d3-04a0-48e8-96f5-e35dc92964d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36d7758-1b80-4552-a26a-e5b202ff4d90}" ma:internalName="TaxCatchAll" ma:showField="CatchAllData" ma:web="b7a599d3-04a0-48e8-96f5-e35dc9296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732D7E-1958-4546-8C43-B755E09CE146}">
  <ds:schemaRefs>
    <ds:schemaRef ds:uri="http://schemas.microsoft.com/office/2006/metadata/properties"/>
    <ds:schemaRef ds:uri="http://schemas.microsoft.com/office/infopath/2007/PartnerControls"/>
    <ds:schemaRef ds:uri="b7a599d3-04a0-48e8-96f5-e35dc92964d1"/>
    <ds:schemaRef ds:uri="2bd72417-bcae-48b2-95c0-1c1eb3a90fa6"/>
  </ds:schemaRefs>
</ds:datastoreItem>
</file>

<file path=customXml/itemProps2.xml><?xml version="1.0" encoding="utf-8"?>
<ds:datastoreItem xmlns:ds="http://schemas.openxmlformats.org/officeDocument/2006/customXml" ds:itemID="{06903420-E719-4A73-A724-23F3EFDAEF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F0D75A-9D73-4889-AE7F-4772FAC821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d72417-bcae-48b2-95c0-1c1eb3a90fa6"/>
    <ds:schemaRef ds:uri="b7a599d3-04a0-48e8-96f5-e35dc9296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5f7f42e-416d-4e21-9e30-eb088c030577}" enabled="1" method="Standard" siteId="{deeee010-ad79-4d2d-91bf-3e1946a3740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Modèle Présentations Eurêka</Template>
  <TotalTime>777</TotalTime>
  <Words>867</Words>
  <Application>Microsoft Office PowerPoint</Application>
  <PresentationFormat>Grand écran</PresentationFormat>
  <Paragraphs>135</Paragraphs>
  <Slides>20</Slides>
  <Notes>13</Notes>
  <HiddenSlides>2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Avenir Next</vt:lpstr>
      <vt:lpstr>Montserrat</vt:lpstr>
      <vt:lpstr>Montserrat Light</vt:lpstr>
      <vt:lpstr>Thème Office</vt:lpstr>
      <vt:lpstr>Intégration de l’IA dans Eurêka ERP </vt:lpstr>
      <vt:lpstr>Présentation PowerPoint</vt:lpstr>
      <vt:lpstr>Gouvernance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fonctionnalités IA Générative possibles dans les ERP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Emmanuel ESTEVES</dc:creator>
  <cp:lastModifiedBy>Emmanuel ESTEVES</cp:lastModifiedBy>
  <cp:revision>4</cp:revision>
  <dcterms:created xsi:type="dcterms:W3CDTF">2026-09-03T14:46:02Z</dcterms:created>
  <dcterms:modified xsi:type="dcterms:W3CDTF">2026-09-10T12:13:46Z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0x01010056B58B22B33128439A15AEED14D7426A</vt:lpwstr>
  </property>
  <property fmtid="{D5CDD505-2E9C-101B-9397-08002B2CF9AE}" pid="3" name="MediaServiceImageTags">
    <vt:lpwstr/>
  </property>
</Properties>
</file>